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06"/>
  </p:notesMasterIdLst>
  <p:sldIdLst>
    <p:sldId id="256" r:id="rId3"/>
    <p:sldId id="257" r:id="rId4"/>
    <p:sldId id="3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73" r:id="rId61"/>
    <p:sldId id="371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9" r:id="rId73"/>
    <p:sldId id="330" r:id="rId74"/>
    <p:sldId id="328" r:id="rId75"/>
    <p:sldId id="327" r:id="rId76"/>
    <p:sldId id="332" r:id="rId77"/>
    <p:sldId id="333" r:id="rId78"/>
    <p:sldId id="334" r:id="rId79"/>
    <p:sldId id="335" r:id="rId80"/>
    <p:sldId id="336" r:id="rId81"/>
    <p:sldId id="337" r:id="rId82"/>
    <p:sldId id="345" r:id="rId83"/>
    <p:sldId id="360" r:id="rId84"/>
    <p:sldId id="338" r:id="rId85"/>
    <p:sldId id="339" r:id="rId86"/>
    <p:sldId id="340" r:id="rId87"/>
    <p:sldId id="341" r:id="rId88"/>
    <p:sldId id="353" r:id="rId89"/>
    <p:sldId id="347" r:id="rId90"/>
    <p:sldId id="348" r:id="rId91"/>
    <p:sldId id="344" r:id="rId92"/>
    <p:sldId id="346" r:id="rId93"/>
    <p:sldId id="361" r:id="rId94"/>
    <p:sldId id="352" r:id="rId95"/>
    <p:sldId id="342" r:id="rId96"/>
    <p:sldId id="343" r:id="rId97"/>
    <p:sldId id="350" r:id="rId98"/>
    <p:sldId id="354" r:id="rId99"/>
    <p:sldId id="355" r:id="rId100"/>
    <p:sldId id="356" r:id="rId101"/>
    <p:sldId id="357" r:id="rId102"/>
    <p:sldId id="358" r:id="rId103"/>
    <p:sldId id="359" r:id="rId104"/>
    <p:sldId id="372" r:id="rId10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28"/>
    <p:restoredTop sz="95903"/>
  </p:normalViewPr>
  <p:slideViewPr>
    <p:cSldViewPr snapToGrid="0">
      <p:cViewPr varScale="1">
        <p:scale>
          <a:sx n="73" d="100"/>
          <a:sy n="73" d="100"/>
        </p:scale>
        <p:origin x="200" y="1072"/>
      </p:cViewPr>
      <p:guideLst/>
    </p:cSldViewPr>
  </p:slideViewPr>
  <p:outlineViewPr>
    <p:cViewPr>
      <p:scale>
        <a:sx n="33" d="100"/>
        <a:sy n="33" d="100"/>
      </p:scale>
      <p:origin x="0" y="-9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desplazar la diapositiva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Pulse para editar el formato de las notas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&lt;cabecera&gt;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54ACA3C-E683-477D-A8D4-D4E2F4A33E8B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‹Nº›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indent="0" algn="r">
              <a:buNone/>
            </a:pPr>
            <a:fld id="{154ACA3C-E683-477D-A8D4-D4E2F4A33E8B}" type="slidenum"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84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65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19CBD6F-1EC0-42FD-93A6-BA189520F473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63B65E6-ECD7-449D-A9CB-FA28F86F3734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C26BA90-6576-4007-A4FC-3E1C5E1C78AD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CB50F69-EC3E-43CD-A108-E3BECED9864F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88FE6E7-8D0E-4E53-949D-328B1B25DBFA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3C51D3B-3E29-45DB-BF5D-752475E715E2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54EF07E-EE41-44C9-8D51-363A93E7A715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5D42E2D-1291-48EA-ABBD-1494D29A979B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99A8EEB-DF02-4E5E-A141-83BDEC88467E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5D088B0-18E1-44A5-BB9D-5F8E5048F74E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2FE01B3-A9B3-46E5-99E6-3E72C0E965CC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3E68615-AF65-4929-9A01-3A2C90A18A18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812C736-C7CF-42C5-98EE-A9583B8856C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125E561-8762-44AA-B04E-0C8069A7ABD5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8342061-70FF-4ECB-80F7-99AD57EEBEAA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9F26210-4779-4F6E-A67F-36A18CF9D4E7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4918E0A-EBCB-4505-9B1A-F5C38B5602D6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95EB242-FD4A-445F-838D-3CBBE5F43D0A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5A63759-3F97-4CF9-B583-3D65A8C29134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25B81EC-D1C7-43FF-AC25-B685D71B2727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3BC341C-6FCB-4648-8EA2-51B2B9D2CBF0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3927494-B255-4F49-855F-B617760B8819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3E02A5D-3A2B-484F-B193-292B1E786CD2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3E19B93-F8AD-417F-8CEB-C4F4E16199AA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9FFCB38-770A-46CC-AFDA-9E7818789326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F72AC81-332A-41FB-B3CC-36DF33FB4605}" type="slidenum">
              <a:rPr lang="es-E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‹Nº›</a:t>
            </a:fld>
            <a:endParaRPr lang="es-E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frm=1&amp;source=images&amp;cd=&amp;cad=rja&amp;uact=8&amp;ved=0CAcQjRw&amp;url=https%3A%2F%2Fwww.flickr.com%2Fphotos%2F75710752@N04%2F8271493719%2F&amp;ei=rp0QVZziJorlUYHug_gC&amp;psig=AFQjCNFegDuAJTLNqpY4wEKy3YdvR2IHCA&amp;ust=142723869796013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4"/>
          <p:cNvPicPr/>
          <p:nvPr/>
        </p:nvPicPr>
        <p:blipFill>
          <a:blip r:embed="rId4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130" name="Imagen 2"/>
          <p:cNvPicPr/>
          <p:nvPr/>
        </p:nvPicPr>
        <p:blipFill>
          <a:blip r:embed="rId5"/>
          <a:stretch/>
        </p:blipFill>
        <p:spPr>
          <a:xfrm>
            <a:off x="637920" y="275400"/>
            <a:ext cx="10906200" cy="6304320"/>
          </a:xfrm>
          <a:prstGeom prst="rect">
            <a:avLst/>
          </a:prstGeom>
          <a:ln w="0">
            <a:noFill/>
          </a:ln>
        </p:spPr>
      </p:pic>
      <p:sp>
        <p:nvSpPr>
          <p:cNvPr id="131" name="CuadroTexto 3"/>
          <p:cNvSpPr/>
          <p:nvPr/>
        </p:nvSpPr>
        <p:spPr>
          <a:xfrm>
            <a:off x="645120" y="1063080"/>
            <a:ext cx="1089900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4400" b="1" strike="noStrike" spc="-1" dirty="0">
                <a:solidFill>
                  <a:schemeClr val="lt1"/>
                </a:solidFill>
                <a:latin typeface="Papyrus"/>
                <a:ea typeface="DejaVu Sans"/>
              </a:rPr>
              <a:t>La Iglesia en la  </a:t>
            </a:r>
            <a:endParaRPr lang="es-ES" sz="4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4400" b="1" strike="noStrike" spc="-1" dirty="0">
                <a:solidFill>
                  <a:schemeClr val="lt1"/>
                </a:solidFill>
                <a:latin typeface="Papyrus"/>
                <a:ea typeface="DejaVu Sans"/>
              </a:rPr>
              <a:t>Historia de Úbeda</a:t>
            </a:r>
            <a:endParaRPr lang="es-E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CuadroTexto 6"/>
          <p:cNvSpPr/>
          <p:nvPr/>
        </p:nvSpPr>
        <p:spPr>
          <a:xfrm>
            <a:off x="6757200" y="5794920"/>
            <a:ext cx="34048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3200" b="1" strike="noStrike" spc="-1">
                <a:solidFill>
                  <a:schemeClr val="lt1"/>
                </a:solidFill>
                <a:latin typeface="Papyrus"/>
                <a:ea typeface="DejaVu Sans"/>
              </a:rPr>
              <a:t>Siglos:  I  al  XXI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uadroTexto 5"/>
          <p:cNvSpPr/>
          <p:nvPr/>
        </p:nvSpPr>
        <p:spPr>
          <a:xfrm>
            <a:off x="10340280" y="6198840"/>
            <a:ext cx="1068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FFFF00"/>
                </a:solidFill>
                <a:latin typeface="Calibri"/>
                <a:ea typeface="DejaVu Sans"/>
              </a:rPr>
              <a:t>Hacer clic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gnatiadis.mp3">
            <a:hlinkClick r:id="" action="ppaction://media"/>
            <a:extLst>
              <a:ext uri="{FF2B5EF4-FFF2-40B4-BE49-F238E27FC236}">
                <a16:creationId xmlns:a16="http://schemas.microsoft.com/office/drawing/2014/main" id="{557D3BAF-FBE3-C244-2A54-1549FA429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86" name="CuadroTexto 2"/>
          <p:cNvSpPr/>
          <p:nvPr/>
        </p:nvSpPr>
        <p:spPr>
          <a:xfrm>
            <a:off x="1235160" y="310680"/>
            <a:ext cx="5963040" cy="639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RELIGIOSAS CLARISAS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Santa Clara es el primer convento de monjas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que hubo en Úbeda después de la Reconquista.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Un documento fechado en Úbeda 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“martes, doce días de septiembre de 1290”,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testimonia su existencia.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La Reina Isabel la Católica se hospedó en él,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el 5 de noviembre de 1489, cuando se dirigía a Baza. 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Las religiosas de Santa Clara disfrutaron en todo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tiempo de privilegios, gracias y mercedes,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ya que muchas familias ilustres de Úbeda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tuvieron en este Convento religiosas profesas.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La portada de acceso al interior de la iglesia,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 muy notable, decorada con puntas de diamante;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pueden apreciarse en ella reminiscencias mudéjares.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él se conservan cuatro lienzos de gran calidad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escenas de la Pasión de Cristo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del pintor barroco Sebastián Martínez,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cercano al taller de Bocanegra.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Imagen 3"/>
          <p:cNvPicPr/>
          <p:nvPr/>
        </p:nvPicPr>
        <p:blipFill>
          <a:blip r:embed="rId3"/>
          <a:stretch/>
        </p:blipFill>
        <p:spPr>
          <a:xfrm>
            <a:off x="10153440" y="3429000"/>
            <a:ext cx="1562040" cy="2232360"/>
          </a:xfrm>
          <a:prstGeom prst="rect">
            <a:avLst/>
          </a:prstGeom>
          <a:ln w="0">
            <a:noFill/>
          </a:ln>
        </p:spPr>
      </p:pic>
      <p:sp>
        <p:nvSpPr>
          <p:cNvPr id="188" name="CuadroTexto 6"/>
          <p:cNvSpPr/>
          <p:nvPr/>
        </p:nvSpPr>
        <p:spPr>
          <a:xfrm>
            <a:off x="10072080" y="5664240"/>
            <a:ext cx="172908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CONVENTO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SANTA CLARA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Año 1290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9" name="Imagen 1"/>
          <p:cNvPicPr/>
          <p:nvPr/>
        </p:nvPicPr>
        <p:blipFill>
          <a:blip r:embed="rId4"/>
          <a:stretch/>
        </p:blipFill>
        <p:spPr>
          <a:xfrm>
            <a:off x="10072080" y="310680"/>
            <a:ext cx="1643400" cy="1998000"/>
          </a:xfrm>
          <a:prstGeom prst="rect">
            <a:avLst/>
          </a:prstGeom>
          <a:ln w="0">
            <a:noFill/>
          </a:ln>
        </p:spPr>
      </p:pic>
      <p:sp>
        <p:nvSpPr>
          <p:cNvPr id="190" name="CuadroTexto 7"/>
          <p:cNvSpPr/>
          <p:nvPr/>
        </p:nvSpPr>
        <p:spPr>
          <a:xfrm>
            <a:off x="10072080" y="2410560"/>
            <a:ext cx="164340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Clara de Asís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Fundadora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1194-1253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37" name="Tabla 3"/>
          <p:cNvGraphicFramePr/>
          <p:nvPr/>
        </p:nvGraphicFramePr>
        <p:xfrm>
          <a:off x="1847520" y="486000"/>
          <a:ext cx="8496720" cy="6399240"/>
        </p:xfrm>
        <a:graphic>
          <a:graphicData uri="http://schemas.openxmlformats.org/drawingml/2006/table">
            <a:tbl>
              <a:tblPr/>
              <a:tblGrid>
                <a:gridCol w="273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9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41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66/ Don RAFAEL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GARCIA DE CASTRO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*Santander 18-10-1895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Granada 3-2-1974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JAEN 1942-1953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-8º Sínodo Diocesano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67/ Don FÉLIX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ROMERO MENGIBAR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 Priego 7-11-1901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+Valladolid 21-9-1974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JAÉN 1954- 1970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Anexión de Cazorla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68/ Don MIGUEL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PEINADO PEINADO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 Bérchules 4-10-1911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Granada 12-2-1993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JAÉN 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20/6/ 1971//12-2-1988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4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69/ Don SANTIAGO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GARCÍA  ARACIL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* Valencia 8-5-1940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+ Valencia 28-12-2018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JAÉN: 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3-7-1988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3-9-2004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70/ Don RAMÓN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DEL HOYO LÓPEZ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*14-9-1940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Arlazón. Burgos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JAÉN 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2-7-2005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28-5-2016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71/ Don AMADEO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RODRIGUEZ MAGRO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*12-3-1946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S. Jorge Alor.Badajoz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JAÉN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28-5-2016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25-10-2021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8" name="Imagen 2"/>
          <p:cNvPicPr/>
          <p:nvPr/>
        </p:nvPicPr>
        <p:blipFill>
          <a:blip r:embed="rId3"/>
          <a:stretch/>
        </p:blipFill>
        <p:spPr>
          <a:xfrm>
            <a:off x="2698200" y="565200"/>
            <a:ext cx="1162800" cy="1505520"/>
          </a:xfrm>
          <a:prstGeom prst="rect">
            <a:avLst/>
          </a:prstGeom>
          <a:ln w="0">
            <a:noFill/>
          </a:ln>
        </p:spPr>
      </p:pic>
      <p:pic>
        <p:nvPicPr>
          <p:cNvPr id="539" name="Imagen 3"/>
          <p:cNvPicPr/>
          <p:nvPr/>
        </p:nvPicPr>
        <p:blipFill>
          <a:blip r:embed="rId4"/>
          <a:srcRect l="8577" t="11121"/>
          <a:stretch/>
        </p:blipFill>
        <p:spPr>
          <a:xfrm>
            <a:off x="5303880" y="554760"/>
            <a:ext cx="1090800" cy="1432800"/>
          </a:xfrm>
          <a:prstGeom prst="rect">
            <a:avLst/>
          </a:prstGeom>
          <a:ln w="0">
            <a:noFill/>
          </a:ln>
        </p:spPr>
      </p:pic>
      <p:pic>
        <p:nvPicPr>
          <p:cNvPr id="540" name="Imagen 5"/>
          <p:cNvPicPr/>
          <p:nvPr/>
        </p:nvPicPr>
        <p:blipFill>
          <a:blip r:embed="rId5"/>
          <a:stretch/>
        </p:blipFill>
        <p:spPr>
          <a:xfrm>
            <a:off x="8328240" y="565200"/>
            <a:ext cx="1090800" cy="1454040"/>
          </a:xfrm>
          <a:prstGeom prst="rect">
            <a:avLst/>
          </a:prstGeom>
          <a:ln w="0">
            <a:noFill/>
          </a:ln>
        </p:spPr>
      </p:pic>
      <p:pic>
        <p:nvPicPr>
          <p:cNvPr id="541" name="Imagen 6"/>
          <p:cNvPicPr/>
          <p:nvPr/>
        </p:nvPicPr>
        <p:blipFill>
          <a:blip r:embed="rId6"/>
          <a:stretch/>
        </p:blipFill>
        <p:spPr>
          <a:xfrm>
            <a:off x="2779560" y="3657240"/>
            <a:ext cx="1036800" cy="1317240"/>
          </a:xfrm>
          <a:prstGeom prst="rect">
            <a:avLst/>
          </a:prstGeom>
          <a:ln w="0">
            <a:noFill/>
          </a:ln>
        </p:spPr>
      </p:pic>
      <p:pic>
        <p:nvPicPr>
          <p:cNvPr id="542" name="Imagen 7"/>
          <p:cNvPicPr/>
          <p:nvPr/>
        </p:nvPicPr>
        <p:blipFill>
          <a:blip r:embed="rId7"/>
          <a:stretch/>
        </p:blipFill>
        <p:spPr>
          <a:xfrm>
            <a:off x="5450760" y="3660840"/>
            <a:ext cx="1036800" cy="1332000"/>
          </a:xfrm>
          <a:prstGeom prst="rect">
            <a:avLst/>
          </a:prstGeom>
          <a:ln w="0">
            <a:noFill/>
          </a:ln>
        </p:spPr>
      </p:pic>
      <p:pic>
        <p:nvPicPr>
          <p:cNvPr id="543" name="Imagen 8"/>
          <p:cNvPicPr/>
          <p:nvPr/>
        </p:nvPicPr>
        <p:blipFill>
          <a:blip r:embed="rId8"/>
          <a:srcRect l="13175" r="14399" b="15055"/>
          <a:stretch/>
        </p:blipFill>
        <p:spPr>
          <a:xfrm>
            <a:off x="8440200" y="3640680"/>
            <a:ext cx="946800" cy="121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45" name="Tabla 3"/>
          <p:cNvGraphicFramePr/>
          <p:nvPr>
            <p:extLst>
              <p:ext uri="{D42A27DB-BD31-4B8C-83A1-F6EECF244321}">
                <p14:modId xmlns:p14="http://schemas.microsoft.com/office/powerpoint/2010/main" val="3266945070"/>
              </p:ext>
            </p:extLst>
          </p:nvPr>
        </p:nvGraphicFramePr>
        <p:xfrm>
          <a:off x="1991520" y="15840"/>
          <a:ext cx="8352360" cy="6842160"/>
        </p:xfrm>
        <a:graphic>
          <a:graphicData uri="http://schemas.openxmlformats.org/drawingml/2006/table">
            <a:tbl>
              <a:tblPr/>
              <a:tblGrid>
                <a:gridCol w="26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0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0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421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Nació en Cehe­gín (Murcia)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 12 de mayo de 1968.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Reali­zó los es­tu­dios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In­ge­nie­ría Téc­ni­ca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In­dus­trial.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1995, con 27 años,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in­gre­só en el Se­mi­na­rio.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Ba­chi­ller en Teo­lo­gía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el Ins­ti­tu­to Teo­ló­gi­co San Ful­gen­cio, afi­lia­do a la Pon­ti­fi­cia Uni­ver­si­dad de Sa­la­man­ca.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Ordenado Sacerdote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 7 de julio de 2001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 los 33 años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la pa­rro­quia 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Cehe­gín.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br>
                        <a:rPr sz="1400"/>
                      </a:b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1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1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Don SEBASTIAN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CHICO MARTÍNEZ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CARGOS PASTORALES: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2001 – 2003: Coadjutor </a:t>
                      </a:r>
                      <a:r>
                        <a:rPr lang="es-ES" sz="1600" b="0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S.Francisco</a:t>
                      </a: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Javier. Murcia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2003 – 2010: Párroco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Santiago Apóstol. Cartagena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2007 – 2010: Arcipreste.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2010 – 2011:  Vicario Episcopal.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14 de julio de 2011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Rec­tor de los Se­mi­na­rios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Mayor de San Ful­gen­cio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Menor de San José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Ordenado Obispo Auxiliar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11 de mayo de 2019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en Murcia.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OBISPO DE JAÉN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Nombrado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25-Octubre-2021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Toma de Posesión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27-noviembre- 2121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Miembro de la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Comisión Episcopal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Clero y Seminarios.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del Consejo Económico de C.E.E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VISITAS PASTORALES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SEGURA: OCT-DIC 2023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LINARES: FEBR-ABR 2024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CAZORLA: OCT-DIC 2024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UBEDA: FEBR-MARZO 2025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6" name="Imagen 2"/>
          <p:cNvPicPr/>
          <p:nvPr/>
        </p:nvPicPr>
        <p:blipFill>
          <a:blip r:embed="rId3"/>
          <a:stretch/>
        </p:blipFill>
        <p:spPr>
          <a:xfrm>
            <a:off x="5411880" y="260640"/>
            <a:ext cx="1365120" cy="1365120"/>
          </a:xfrm>
          <a:prstGeom prst="rect">
            <a:avLst/>
          </a:prstGeom>
          <a:ln w="0">
            <a:noFill/>
          </a:ln>
        </p:spPr>
      </p:pic>
      <p:pic>
        <p:nvPicPr>
          <p:cNvPr id="547" name="Imagen 3"/>
          <p:cNvPicPr/>
          <p:nvPr/>
        </p:nvPicPr>
        <p:blipFill>
          <a:blip r:embed="rId4"/>
          <a:stretch/>
        </p:blipFill>
        <p:spPr>
          <a:xfrm>
            <a:off x="2423520" y="5413320"/>
            <a:ext cx="1869480" cy="1201680"/>
          </a:xfrm>
          <a:prstGeom prst="rect">
            <a:avLst/>
          </a:prstGeom>
          <a:ln w="0">
            <a:noFill/>
          </a:ln>
        </p:spPr>
      </p:pic>
      <p:pic>
        <p:nvPicPr>
          <p:cNvPr id="548" name="Imagen 5"/>
          <p:cNvPicPr/>
          <p:nvPr/>
        </p:nvPicPr>
        <p:blipFill>
          <a:blip r:embed="rId5"/>
          <a:stretch/>
        </p:blipFill>
        <p:spPr>
          <a:xfrm>
            <a:off x="8388720" y="5229360"/>
            <a:ext cx="1369800" cy="1201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51" name="CuadroTexto 2"/>
          <p:cNvSpPr/>
          <p:nvPr/>
        </p:nvSpPr>
        <p:spPr>
          <a:xfrm>
            <a:off x="2010960" y="1100520"/>
            <a:ext cx="1245767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600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FIN</a:t>
            </a:r>
            <a:endParaRPr lang="es-ES" sz="6000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29C6E5D-D1D6-89A1-4CDB-AE1D14B2710B}"/>
              </a:ext>
            </a:extLst>
          </p:cNvPr>
          <p:cNvSpPr txBox="1"/>
          <p:nvPr/>
        </p:nvSpPr>
        <p:spPr>
          <a:xfrm>
            <a:off x="2854036" y="2843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52D92A-37BF-23F7-C870-19750E70F21D}"/>
              </a:ext>
            </a:extLst>
          </p:cNvPr>
          <p:cNvSpPr txBox="1"/>
          <p:nvPr/>
        </p:nvSpPr>
        <p:spPr>
          <a:xfrm>
            <a:off x="4342664" y="457201"/>
            <a:ext cx="5325443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1800" dirty="0">
              <a:latin typeface="Bradley Hand" pitchFamily="2" charset="77"/>
            </a:endParaRPr>
          </a:p>
          <a:p>
            <a:pPr algn="ctr"/>
            <a:r>
              <a:rPr lang="es-ES" sz="2400" dirty="0">
                <a:latin typeface="Bradley Hand" pitchFamily="2" charset="77"/>
              </a:rPr>
              <a:t>ANTONIO ALMAGRO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JOSÉ MANUEL ALMANSA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JUAN MIGUEL BARRIONUEVO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ALFREDO CAZABAN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PABLO JESÚS LORITE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JUAN RAMÓN MARTÍNEZ ELVIRA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RAMÓN MOLINA NAVARRETE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JOAQUÍN MONTES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ARSENIO MORENO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JUAN PASQUAU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Vicente Ruiz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MIGUEL RUIZ PRIETO 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ADELA TARIFA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GINÉS TORRES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AURELIO VALLADARES</a:t>
            </a:r>
          </a:p>
          <a:p>
            <a:pPr algn="ctr"/>
            <a:r>
              <a:rPr lang="es-ES" sz="2400" dirty="0">
                <a:latin typeface="Bradley Hand" pitchFamily="2" charset="77"/>
              </a:rPr>
              <a:t>ENRIQUE VERA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553BF8-9F58-EFCE-0F23-1BDAE2843342}"/>
              </a:ext>
            </a:extLst>
          </p:cNvPr>
          <p:cNvSpPr txBox="1"/>
          <p:nvPr/>
        </p:nvSpPr>
        <p:spPr>
          <a:xfrm>
            <a:off x="558799" y="5040350"/>
            <a:ext cx="378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solidFill>
                  <a:srgbClr val="C00000"/>
                </a:solidFill>
              </a:rPr>
              <a:t>ubedaiglesiadigital.es</a:t>
            </a:r>
            <a:endParaRPr lang="es-ES" sz="24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E100D0-D1F8-E89F-E6B7-8E88083E2787}"/>
              </a:ext>
            </a:extLst>
          </p:cNvPr>
          <p:cNvSpPr txBox="1"/>
          <p:nvPr/>
        </p:nvSpPr>
        <p:spPr>
          <a:xfrm>
            <a:off x="982133" y="2571931"/>
            <a:ext cx="2895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latin typeface="Bradley Hand" pitchFamily="2" charset="77"/>
              </a:rPr>
              <a:t>APUNTES</a:t>
            </a:r>
          </a:p>
          <a:p>
            <a:pPr algn="ctr"/>
            <a:r>
              <a:rPr lang="es-ES" sz="1800" dirty="0">
                <a:latin typeface="Bradley Hand" pitchFamily="2" charset="77"/>
              </a:rPr>
              <a:t>Para una Breve Historia </a:t>
            </a:r>
          </a:p>
          <a:p>
            <a:pPr algn="ctr"/>
            <a:r>
              <a:rPr lang="es-ES" sz="1800" dirty="0">
                <a:latin typeface="Bradley Hand" pitchFamily="2" charset="77"/>
              </a:rPr>
              <a:t>de la Iglesia de</a:t>
            </a:r>
          </a:p>
          <a:p>
            <a:pPr algn="ctr"/>
            <a:r>
              <a:rPr lang="es-ES" sz="1800" dirty="0">
                <a:latin typeface="Bradley Hand" pitchFamily="2" charset="77"/>
              </a:rPr>
              <a:t>ÚBEDA</a:t>
            </a:r>
          </a:p>
          <a:p>
            <a:pPr algn="ctr"/>
            <a:r>
              <a:rPr lang="es-ES" sz="1800" dirty="0">
                <a:latin typeface="Bradley Hand" pitchFamily="2" charset="77"/>
              </a:rPr>
              <a:t>EXTRAIDOS DE: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2CDD3A-57A3-646E-7A4C-77E9035B59EE}"/>
              </a:ext>
            </a:extLst>
          </p:cNvPr>
          <p:cNvSpPr txBox="1"/>
          <p:nvPr/>
        </p:nvSpPr>
        <p:spPr>
          <a:xfrm>
            <a:off x="10825843" y="5757480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C00000"/>
                </a:solidFill>
                <a:latin typeface="Bradley Hand" pitchFamily="2" charset="77"/>
              </a:rPr>
              <a:t>EFM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/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76214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92" name="CuadroTexto 7"/>
          <p:cNvSpPr/>
          <p:nvPr/>
        </p:nvSpPr>
        <p:spPr>
          <a:xfrm>
            <a:off x="1140120" y="118800"/>
            <a:ext cx="743112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VIRGEN  DE GUADALUPE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Según la tradición popular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el domingo 7 de septiembre de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1381,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cerca del arroyo cercano a la aldea de Santa Eulalia,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un campesino oyó unas voces extrañas sin ver a nadie.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Asustado y maravillado volvió a su casa.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Al día siguiente, fiesta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la Natividad de la Virgen,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 repitió el portento.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Cavando en el lugar descubrió una campana de barro,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bajo la cual había una pequeña talla de la Virgen,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“sentada sobre un haz de gavillas”, sin duda, guardada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por algún cristiano devoto en época de persecución.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Pronto corrió la voz del milagroso descubrimiento, y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tanto el pueblo sencillo como las autoridades hicieron a la Virgen,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(de Guadalupe, por ser éste el nombre de su mujer)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objeto de culto y devoción, venerándose después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Santa María y en su Santuario del Gavellar;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recurriendo a Ella, sobre todo en los momentos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mayor dificultad: pestes, hambrunas, sequías.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el año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1615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, sería proclamada Patrona de nuestra ciudad.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3" name="Imagen 3"/>
          <p:cNvPicPr/>
          <p:nvPr/>
        </p:nvPicPr>
        <p:blipFill>
          <a:blip r:embed="rId3"/>
          <a:srcRect l="10402" r="7325" b="10183"/>
          <a:stretch/>
        </p:blipFill>
        <p:spPr>
          <a:xfrm>
            <a:off x="9177480" y="347760"/>
            <a:ext cx="2700720" cy="3926160"/>
          </a:xfrm>
          <a:prstGeom prst="rect">
            <a:avLst/>
          </a:prstGeom>
          <a:ln w="0">
            <a:noFill/>
          </a:ln>
        </p:spPr>
      </p:pic>
      <p:sp>
        <p:nvSpPr>
          <p:cNvPr id="194" name="CuadroTexto 10"/>
          <p:cNvSpPr/>
          <p:nvPr/>
        </p:nvSpPr>
        <p:spPr>
          <a:xfrm>
            <a:off x="9262800" y="4775400"/>
            <a:ext cx="26150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VIRGEN 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DE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GUADALUPE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3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96" name="CuadroTexto 2"/>
          <p:cNvSpPr/>
          <p:nvPr/>
        </p:nvSpPr>
        <p:spPr>
          <a:xfrm>
            <a:off x="385560" y="1199520"/>
            <a:ext cx="5406840" cy="344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Fue una época de esplendor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para la Diócesis de Jaén y para Úbeda.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Insignes obispos, como el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CARDENAL MERINO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iniciador de la nueva Catedral renacentista,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D. DIEGO DE LOS COBOS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con su gran Hospital: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Personajes irrepetibles por su influencia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poder como don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FRANCISCO DE LOS COBOS,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arquitectos como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ANDRÉS DE VANDELVIRA,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tienen que ver con nuestra ciudad de Úbeda,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sin olvidar, a 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S. JUAN DE LA CRUZ,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que vino a morir  entre nosotros.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CuadroTexto 5"/>
          <p:cNvSpPr/>
          <p:nvPr/>
        </p:nvSpPr>
        <p:spPr>
          <a:xfrm>
            <a:off x="2596320" y="5070600"/>
            <a:ext cx="469980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NUEVAS ÓRDENES RELIGIOSAS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TEMPLOS PARROQUIALES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HOSPITALES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GRANDES PERSONAJES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OBISPOS NACIDOS EN ÚBEDA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Imagen 3"/>
          <p:cNvPicPr/>
          <p:nvPr/>
        </p:nvPicPr>
        <p:blipFill>
          <a:blip r:embed="rId3"/>
          <a:stretch/>
        </p:blipFill>
        <p:spPr>
          <a:xfrm>
            <a:off x="6180840" y="559080"/>
            <a:ext cx="5622840" cy="3805200"/>
          </a:xfrm>
          <a:prstGeom prst="rect">
            <a:avLst/>
          </a:prstGeom>
          <a:ln w="0">
            <a:noFill/>
          </a:ln>
        </p:spPr>
      </p:pic>
      <p:sp>
        <p:nvSpPr>
          <p:cNvPr id="199" name="CuadroTexto 7"/>
          <p:cNvSpPr/>
          <p:nvPr/>
        </p:nvSpPr>
        <p:spPr>
          <a:xfrm>
            <a:off x="1947600" y="458280"/>
            <a:ext cx="174276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XVI 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CuadroTexto 8"/>
          <p:cNvSpPr/>
          <p:nvPr/>
        </p:nvSpPr>
        <p:spPr>
          <a:xfrm>
            <a:off x="8017200" y="4677120"/>
            <a:ext cx="32007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SAN ISIDORO: CAPITEL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CuadroTexto 9"/>
          <p:cNvSpPr/>
          <p:nvPr/>
        </p:nvSpPr>
        <p:spPr>
          <a:xfrm>
            <a:off x="10683720" y="4367520"/>
            <a:ext cx="11412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400" b="0" strike="noStrike" spc="-1">
                <a:solidFill>
                  <a:schemeClr val="dk1"/>
                </a:solidFill>
                <a:latin typeface="Calibri"/>
                <a:ea typeface="DejaVu Sans"/>
              </a:rPr>
              <a:t>FOTO: BARAS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3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" dur="3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3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3" name="Tabla 1"/>
          <p:cNvGraphicFramePr/>
          <p:nvPr>
            <p:extLst>
              <p:ext uri="{D42A27DB-BD31-4B8C-83A1-F6EECF244321}">
                <p14:modId xmlns:p14="http://schemas.microsoft.com/office/powerpoint/2010/main" val="2280332659"/>
              </p:ext>
            </p:extLst>
          </p:nvPr>
        </p:nvGraphicFramePr>
        <p:xfrm>
          <a:off x="359280" y="620640"/>
          <a:ext cx="11494800" cy="6008760"/>
        </p:xfrm>
        <a:graphic>
          <a:graphicData uri="http://schemas.openxmlformats.org/drawingml/2006/table">
            <a:tbl>
              <a:tblPr/>
              <a:tblGrid>
                <a:gridCol w="2298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8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8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8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8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087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DOMINICOS: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S. ANDRÉS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  <a:ea typeface="Times New Roman"/>
                        </a:rPr>
                        <a:t>*1532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chemeClr val="lt1"/>
                          </a:solidFill>
                          <a:uFillTx/>
                          <a:latin typeface="Tw Cen MT"/>
                          <a:ea typeface="Times New Roman"/>
                        </a:rPr>
                        <a:t>Plaza 1º de Mayo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Esta fundación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era Centro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Estudios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y tenía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un hospital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para enfermos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pobres.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el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templo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se veneraba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la imagen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Nuestro Padre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Jesús Nazareno.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MINIMOS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LA VICTORIA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*1557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chemeClr val="lt1"/>
                          </a:solidFill>
                          <a:uFillTx/>
                          <a:latin typeface="Tw Cen MT"/>
                          <a:ea typeface="Times New Roman"/>
                        </a:rPr>
                        <a:t>Calle Nueva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Nuestra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Señora de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La Victoria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Fundado por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Rodrigo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Benavides,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Camarero mayor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D. Juan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</a:t>
                      </a: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+mn-ea"/>
                        </a:rPr>
                        <a:t> 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Austria.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Abundantes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riquezas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y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reliquias.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JESUITAS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STA CATALINA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*1582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Calle Compañía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Dedicados 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”misiones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populares”,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a la enseñanza: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Primeras  letras,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Latinidad,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Doctrina Cristiana.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Elevando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 cultura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el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bienestar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humano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Espiritual.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CARMELITAS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S. MIGUEL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  <a:ea typeface="Times New Roman"/>
                        </a:rPr>
                        <a:t>*1587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Reformada la Orden,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el caballero veinticuatro, Pedro Segura dio para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sede del convento,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de Carmelitas Descalzos,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sus propias casas, cercanas a la ermita dedicada 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S. Miguel, patrono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la ciudad.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14 – XII- 1591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S. Juan de la +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Parte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Al Cielo.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RECOLETOS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S. ANTONIO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*1606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Camino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A Baeza.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Centro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estudio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Teología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Espiritualidad.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“La Atenas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saber”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Remanso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paz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retiro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para los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fieles.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" name="CuadroTexto 3"/>
          <p:cNvSpPr/>
          <p:nvPr/>
        </p:nvSpPr>
        <p:spPr>
          <a:xfrm>
            <a:off x="359280" y="0"/>
            <a:ext cx="11492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XVI: NUEVOS CONVENTOS RELIGIOSOS MASCULINOS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6" name="Tabla 1"/>
          <p:cNvGraphicFramePr/>
          <p:nvPr>
            <p:extLst>
              <p:ext uri="{D42A27DB-BD31-4B8C-83A1-F6EECF244321}">
                <p14:modId xmlns:p14="http://schemas.microsoft.com/office/powerpoint/2010/main" val="3626662902"/>
              </p:ext>
            </p:extLst>
          </p:nvPr>
        </p:nvGraphicFramePr>
        <p:xfrm>
          <a:off x="473400" y="669600"/>
          <a:ext cx="11266200" cy="5959800"/>
        </p:xfrm>
        <a:graphic>
          <a:graphicData uri="http://schemas.openxmlformats.org/drawingml/2006/table">
            <a:tbl>
              <a:tblPr/>
              <a:tblGrid>
                <a:gridCol w="2253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3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3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9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SAN NICASIO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FRANCISCANAS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+1500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(Frente al Hospital)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Existía una iglesia dedicada 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San Nicasio,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 las afueras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Úbeda.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47 mujeres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Piadosas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consiguen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del Papa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Alejandro VI,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vivir como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Terciarias Franciscanas.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CORONADA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DOMINICAS: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*1500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( Plaza de Abastos).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Convento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el entorno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de una pequeña capilla dedicada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 la Virgen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”Nuestra Señora Coronada”.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chemeClr val="lt1"/>
                        </a:solidFill>
                        <a:latin typeface="Tw Cen MT"/>
                        <a:ea typeface="Times New Roman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chemeClr val="lt1"/>
                        </a:solidFill>
                        <a:latin typeface="Tw Cen MT"/>
                        <a:ea typeface="Times New Roman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1507,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solicitan al Ayuntamiento participar del agua de las minas de la Torre Nueva”.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LAS CADENAS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DOMINICAS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* 1566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Plaza Vázquez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Molina.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Donación de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D. Juan Vázquez.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Bendecido el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25 de marzo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por su hermano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D. Diego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los Cobos,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Obispo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Jaén.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Reliquia: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una espina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la corona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Jesús.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CARMELITAS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DESCALZAS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*1595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Calle Montiel: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1608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Patrocinadoras: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Josefa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Manuel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y María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Molina.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Custodiaba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la imagen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del Cristo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la Caída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Martínez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Montañés.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EMPAREDAMIENTOS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Compuestos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por  mujeres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piadosas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que vivían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“recogidas”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en comunidad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sin pertenecer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a ninguna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Orden.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Hubo varios.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Famoso, desde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siglo XV,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Mencía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López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Zambrana.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(Los Juzgados)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7" name="CuadroTexto 3"/>
          <p:cNvSpPr/>
          <p:nvPr/>
        </p:nvSpPr>
        <p:spPr>
          <a:xfrm>
            <a:off x="473400" y="228600"/>
            <a:ext cx="107740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XVI: NUEVOS CONVENTOS FEMENINOS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9" name="Tabla 1"/>
          <p:cNvGraphicFramePr/>
          <p:nvPr>
            <p:extLst>
              <p:ext uri="{D42A27DB-BD31-4B8C-83A1-F6EECF244321}">
                <p14:modId xmlns:p14="http://schemas.microsoft.com/office/powerpoint/2010/main" val="2678396182"/>
              </p:ext>
            </p:extLst>
          </p:nvPr>
        </p:nvGraphicFramePr>
        <p:xfrm>
          <a:off x="379800" y="590400"/>
          <a:ext cx="11440800" cy="6068308"/>
        </p:xfrm>
        <a:graphic>
          <a:graphicData uri="http://schemas.openxmlformats.org/drawingml/2006/table">
            <a:tbl>
              <a:tblPr/>
              <a:tblGrid>
                <a:gridCol w="286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68308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SANTA MARÍA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COLEGIATA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Se remodela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 crucero.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Se construye el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Coro en  centro: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Espléndidas rejas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Sillería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Sede episcopal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50 Capellanías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Capilla Musical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SAN PABLO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Portada Nueva.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Remodelada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continuamente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conserva vestigios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la transición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gótico.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Su torre,  regalo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Cardenal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Merino.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Lugar de reunión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Consejo,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guardiana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sus archivos.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SAN NICOLÁS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Capilla del Deán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Fernando Ortega.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Baptisterio,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Sacristía Nueva,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Nueva Puerta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Meridional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Manifestaciones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la  presencia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del Renacimiento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bajo la influencia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Vandelvira.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SAN ISIDORO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Plan de reconstrucción: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Tres naves  y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columnas exentas.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Inacabado por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falta de recursos.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  bóveda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altar mayor,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los atrevidos arcos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la gran cúpula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muestran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 grandeza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proyecto.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Retablo : A. Aquiles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0" name="Imagen 4"/>
          <p:cNvPicPr/>
          <p:nvPr/>
        </p:nvPicPr>
        <p:blipFill>
          <a:blip r:embed="rId3"/>
          <a:stretch/>
        </p:blipFill>
        <p:spPr>
          <a:xfrm>
            <a:off x="1208160" y="1039680"/>
            <a:ext cx="1205280" cy="1454400"/>
          </a:xfrm>
          <a:prstGeom prst="rect">
            <a:avLst/>
          </a:prstGeom>
          <a:ln w="0">
            <a:noFill/>
          </a:ln>
        </p:spPr>
      </p:pic>
      <p:pic>
        <p:nvPicPr>
          <p:cNvPr id="211" name="Imagen 5"/>
          <p:cNvPicPr/>
          <p:nvPr/>
        </p:nvPicPr>
        <p:blipFill>
          <a:blip r:embed="rId4"/>
          <a:stretch/>
        </p:blipFill>
        <p:spPr>
          <a:xfrm>
            <a:off x="4024440" y="1052640"/>
            <a:ext cx="1272240" cy="1454400"/>
          </a:xfrm>
          <a:prstGeom prst="rect">
            <a:avLst/>
          </a:prstGeom>
          <a:ln w="0">
            <a:noFill/>
          </a:ln>
        </p:spPr>
      </p:pic>
      <p:pic>
        <p:nvPicPr>
          <p:cNvPr id="212" name="Imagen 6"/>
          <p:cNvPicPr/>
          <p:nvPr/>
        </p:nvPicPr>
        <p:blipFill>
          <a:blip r:embed="rId5"/>
          <a:srcRect l="7018" t="5119" r="7018" b="7016"/>
          <a:stretch/>
        </p:blipFill>
        <p:spPr>
          <a:xfrm>
            <a:off x="6905160" y="1052640"/>
            <a:ext cx="1272240" cy="1527480"/>
          </a:xfrm>
          <a:prstGeom prst="rect">
            <a:avLst/>
          </a:prstGeom>
          <a:ln w="0">
            <a:noFill/>
          </a:ln>
        </p:spPr>
      </p:pic>
      <p:pic>
        <p:nvPicPr>
          <p:cNvPr id="213" name="Imagen 7"/>
          <p:cNvPicPr/>
          <p:nvPr/>
        </p:nvPicPr>
        <p:blipFill>
          <a:blip r:embed="rId6"/>
          <a:stretch/>
        </p:blipFill>
        <p:spPr>
          <a:xfrm>
            <a:off x="9788040" y="1039680"/>
            <a:ext cx="1272240" cy="1540080"/>
          </a:xfrm>
          <a:prstGeom prst="rect">
            <a:avLst/>
          </a:prstGeom>
          <a:ln w="0">
            <a:noFill/>
          </a:ln>
        </p:spPr>
      </p:pic>
      <p:sp>
        <p:nvSpPr>
          <p:cNvPr id="214" name="CuadroTexto 8"/>
          <p:cNvSpPr/>
          <p:nvPr/>
        </p:nvSpPr>
        <p:spPr>
          <a:xfrm>
            <a:off x="392040" y="195840"/>
            <a:ext cx="10235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XVI: RENOVACIÓN DE LAS PARROQUIAS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16" name="Tabla 1"/>
          <p:cNvGraphicFramePr/>
          <p:nvPr>
            <p:extLst>
              <p:ext uri="{D42A27DB-BD31-4B8C-83A1-F6EECF244321}">
                <p14:modId xmlns:p14="http://schemas.microsoft.com/office/powerpoint/2010/main" val="4281534154"/>
              </p:ext>
            </p:extLst>
          </p:nvPr>
        </p:nvGraphicFramePr>
        <p:xfrm>
          <a:off x="587880" y="524160"/>
          <a:ext cx="11217960" cy="6400800"/>
        </p:xfrm>
        <a:graphic>
          <a:graphicData uri="http://schemas.openxmlformats.org/drawingml/2006/table">
            <a:tbl>
              <a:tblPr/>
              <a:tblGrid>
                <a:gridCol w="373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9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1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EL SALVADOR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(LOS HONRRADOS VIEJOS)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+ 1392:  Ancianos Pobres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+1540-1556: Obras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CAPILLA-ENTERRAMIENTO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DEDICADO  A LA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TRNSFIGURACIÓN  por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D. Francisco de los Cobos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(1478-1544?)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(Templo Expiatorio)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(Doce capellanes)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Monumento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del mejor Renacimiento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iniciado por Siloé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culminado por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Andrés de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Vandelvira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 ejercicio de la Caridad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(fe con obras) frente 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la sola fe de Lutero,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hizo acrecentar las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Instituciones de Caridad.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HOSPITALES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SAN ANTÓN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Calle Afán de Rivera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Curar “el ergotismo”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(Fuego del Diablo)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+ 1424:  SAN GIL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(Calle  Agua y Gallo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+ 1347-1591: SAN JORGE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Capilla del  Santísimo.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Niños Expósitos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+ 1491: SANTA ANA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+ 1511: S. PEDRO/ S.PABLO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+ 1564: SANTO DOMINGO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+ 1601: SAN JUAN DE DIOS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Calle Mesones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Enfermos pobres, leprosos.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HOSPITAL DE SANTIAGO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1560-1575: Obras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No se entiende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su monumentalidad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si desconocemos sus fines: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CAPILLA-ENTERRAMIENTO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RESIDENCIA EPISCOPAL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HOSPITAL.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D. DIEGO DE LOS COBOS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1517-1570?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1560-1565: Obispo de Jaén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Obra final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Andrés de </a:t>
                      </a:r>
                      <a:r>
                        <a:rPr lang="es-ES" sz="1800" b="0" strike="noStrike" spc="-1" dirty="0" err="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Vandelvira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7" name="Imagen 4"/>
          <p:cNvPicPr/>
          <p:nvPr/>
        </p:nvPicPr>
        <p:blipFill>
          <a:blip r:embed="rId3"/>
          <a:srcRect l="15261" r="9520"/>
          <a:stretch/>
        </p:blipFill>
        <p:spPr>
          <a:xfrm>
            <a:off x="9375480" y="207360"/>
            <a:ext cx="1204560" cy="1680840"/>
          </a:xfrm>
          <a:prstGeom prst="rect">
            <a:avLst/>
          </a:prstGeom>
          <a:ln w="0">
            <a:noFill/>
          </a:ln>
        </p:spPr>
      </p:pic>
      <p:pic>
        <p:nvPicPr>
          <p:cNvPr id="218" name="Imagen 3"/>
          <p:cNvPicPr/>
          <p:nvPr/>
        </p:nvPicPr>
        <p:blipFill>
          <a:blip r:embed="rId4"/>
          <a:srcRect l="27783" r="15626"/>
          <a:stretch/>
        </p:blipFill>
        <p:spPr>
          <a:xfrm>
            <a:off x="1801800" y="262080"/>
            <a:ext cx="1281240" cy="1571040"/>
          </a:xfrm>
          <a:prstGeom prst="rect">
            <a:avLst/>
          </a:prstGeom>
          <a:ln w="0">
            <a:noFill/>
          </a:ln>
        </p:spPr>
      </p:pic>
      <p:sp>
        <p:nvSpPr>
          <p:cNvPr id="219" name="CuadroTexto 6"/>
          <p:cNvSpPr/>
          <p:nvPr/>
        </p:nvSpPr>
        <p:spPr>
          <a:xfrm>
            <a:off x="3380040" y="61920"/>
            <a:ext cx="5516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 : HOSPITALES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21" name="CuadroTexto 1"/>
          <p:cNvSpPr/>
          <p:nvPr/>
        </p:nvSpPr>
        <p:spPr>
          <a:xfrm>
            <a:off x="4512600" y="249480"/>
            <a:ext cx="3654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XVI: GRANDES PERSONAJES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22" name="Tabla 5"/>
          <p:cNvGraphicFramePr/>
          <p:nvPr>
            <p:extLst>
              <p:ext uri="{D42A27DB-BD31-4B8C-83A1-F6EECF244321}">
                <p14:modId xmlns:p14="http://schemas.microsoft.com/office/powerpoint/2010/main" val="1916043349"/>
              </p:ext>
            </p:extLst>
          </p:nvPr>
        </p:nvGraphicFramePr>
        <p:xfrm>
          <a:off x="410760" y="618840"/>
          <a:ext cx="11343600" cy="6400800"/>
        </p:xfrm>
        <a:graphic>
          <a:graphicData uri="http://schemas.openxmlformats.org/drawingml/2006/table">
            <a:tbl>
              <a:tblPr/>
              <a:tblGrid>
                <a:gridCol w="226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22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FRANCISCO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 LOS COBOS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*1477. Nace en Úbeda, siendo bautizado en la Parroquia de Santo Tomás.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Dedicado a las finanzas de Carlos V.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Adelantado de Cazorla.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Su palacio de Valladolid era considerado, residencia real.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Capilla “El Salvador”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(12 capellanes)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+ 1547. Murió el 10 de Mayo en Úbeda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CARDENAL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GABRIEL MERINO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*1472,Santisteban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del Puerto.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Arzobispo de Bari (Italia),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*1523: Obispo de Jaén. Catedral renacentista.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	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*1526:	 Unido a Francisco de los Cobos, colaborará con Carlos V, formando parte del Consejo Real.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Manda construir la torre de S. Pablo.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+1535. Murió en Roma 28 de Julio.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ANDRÉS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 VANDELVIRA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*1505. Nace  en  Alcaraz (Albacete).  Aprendiz   del  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         que después sería su suegro Francisco de Luna.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*1533. Interviene   Parroquia Villacarrillo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*1544. Reside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20 años en Úbeda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*1564.  Pasa a Jaén al  tomar  la  dirección de la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nueva Catedral.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+ 1575. Muere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en Jaén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DIEGO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 LOS COBOS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*1516:  + 1565 Úbeda.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Del linaje de los Cobos y los Molina.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Su hermano Juan Vázquez de Molina. Secretario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Felipe  II	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Del Consejo de la Inquisición.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*1560: Obispo de Jaén.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Hospital de Santiago: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Palacio Episcopal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Capilla Sepulcral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Hospital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(12 capellanes)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Arquitecto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Vandelvira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1565-75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SAN JUAN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DE LA CRUZ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*1542: Nace en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Fontíveros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, Segovia,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*1567: Siendo Carmelita, celebra su primera Misa en Medina del Campo y se encuentra con  Teresa de Jesús.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*1578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Recupera la libertad, comenzando a pisar nuestra tierra: Beas, El Calvario, Fuensanta, Baeza, Granada..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Úbeda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+1591: </a:t>
                      </a:r>
                      <a:endParaRPr lang="es-ES" sz="1800" b="0" strike="noStrike" spc="-1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14 Diciembre</a:t>
                      </a:r>
                      <a:endParaRPr lang="es-ES" sz="1800" b="0" strike="noStrike" spc="-1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24" name="CuadroTexto 1"/>
          <p:cNvSpPr/>
          <p:nvPr/>
        </p:nvSpPr>
        <p:spPr>
          <a:xfrm>
            <a:off x="4047120" y="135360"/>
            <a:ext cx="4645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 XVI: OBISPOS NACIDOS EN ÚBEDA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25" name="Tabla 3"/>
          <p:cNvGraphicFramePr/>
          <p:nvPr/>
        </p:nvGraphicFramePr>
        <p:xfrm>
          <a:off x="304920" y="535680"/>
          <a:ext cx="11700000" cy="6400800"/>
        </p:xfrm>
        <a:graphic>
          <a:graphicData uri="http://schemas.openxmlformats.org/drawingml/2006/table">
            <a:tbl>
              <a:tblPr/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832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FRAY ANTONIO DEL PUERTO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(TRINITARIO)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 1457. Nace en Úbeda, donde toma el hábito.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Gran predicador.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*1500: Superior  de  Úbeda,  amplió el convento y puso fuentes en los patios.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*1502: Predicó a los judíos, convirtiendo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en convento de Santa Catalina, la que antes había sido sinagoga. Pasa a Tremecén (Marruecos) como Obispo. Rescata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a  más de170 cautivos.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+1533: 5-V: Muere en la Trinidad, sepultado en los claustros.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</a:rPr>
                        <a:t> </a:t>
                      </a: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FRAY DOMINGO DE VICO: DOMINICO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*1485: Nace en Úbeda. Misionero a América. Compañero de Bartolomé de las Casas, fue su vicario.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Conocedor de sus lenguas escribió su Teología para indios. Fundó la ciudad de San Andrés.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*1552: Fue nombrado obispo de Verapaz.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+1555. Murió mártir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la víspera de S. Andrés. Su cabeza se conserva en la iglesia de Sto Domingo (Cobún). 1º Mártir de Guatemala.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FRAY FRANCISCO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DE TORAL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: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FRANCISCANO   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* 1500. Nacido en Úbeda. Bautizado en S. Isidoro. Vivió en calle Fuente Risas.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*1516. 3 de Enero:  Tomó el hábito en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San Francisco.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Pasó a Méjico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como misionero.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*1562.12 mayo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primer obispo de  Yucatán (Méjico).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su despedida entra en contacto con Vandelvira que le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facilita planos para su catedral en Mérida.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Muere en Méjico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+ 1571. 20 de Abril,.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D. JUAN DE FONSECA OBISPO DE GUADIX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*1535.Nace en Úbeda. En Granada entra al servicio del arzobispo Pedro Guerrero del que fue  Secretario en 1554. Gran teólogo y  llegó a ser rector de la Universidad.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Concilio de Trento, brilló interviniendo en varias ocasiones. *1593. Clemente VIII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lo nombra obispo de Guadix,  donde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inició el Seminario,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San Torcuato.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+15-11-1604.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cuya catedral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está enterrado.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 </a:t>
                      </a: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D. LUIS FERNÁNDEZ</a:t>
                      </a: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latin typeface="Tw Cen MT"/>
                          <a:ea typeface="Calibri"/>
                        </a:rPr>
                        <a:t>   </a:t>
                      </a: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DE ANGUÍS Y MESA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*1520.Nace en Úbeda. Sobrino del presbítero don Álvaro de Torres y Mesa, fundador en 1559 de un mayorazgo en Santo Domingo, de la capilla-entierro, conocida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como de los Medinilla.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Doctor en ciencias sacras, fue elegido Obispo de Lima, sin que haya constancia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 su incorporación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a la sede americana.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+1583. 30  de  Junio..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27" name="CuadroTexto 1"/>
          <p:cNvSpPr/>
          <p:nvPr/>
        </p:nvSpPr>
        <p:spPr>
          <a:xfrm>
            <a:off x="1557720" y="135360"/>
            <a:ext cx="87008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OTROS OBISPOS Y PURPURADOS RELACIONADOS CON ÚBEDA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28" name="Tabla 5"/>
          <p:cNvGraphicFramePr/>
          <p:nvPr/>
        </p:nvGraphicFramePr>
        <p:xfrm>
          <a:off x="203040" y="535680"/>
          <a:ext cx="11649600" cy="6186600"/>
        </p:xfrm>
        <a:graphic>
          <a:graphicData uri="http://schemas.openxmlformats.org/drawingml/2006/table">
            <a:tbl>
              <a:tblPr/>
              <a:tblGrid>
                <a:gridCol w="291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86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FRAY RODRIGO DE GUDAL 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OFM: </a:t>
                      </a: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FRANCISCANO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*1240. Nace  en  Úbeda. Tomó  el  hábito  en   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 S. Francisco  de esta ciudad.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*1289, 11 Diciembre. Nombrado Obispo de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 Marruecos y Delegado Apostólico en África.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Fue elegido Obispo a petición del clero de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  Marruecos y de los Reyes.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Nicolás IV: “Te hemos destinado a ti, que eres de la Orden de Frailes Menores, como Obispo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y Pastor de dicha Iglesia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de Marruecos”.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+1307. Muerte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DON GUTIERRE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DE LA CUEVA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: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*1426. Nace en Úbeda.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Hijo de Diego Fernández de la Cueva, Caballero, Comendador de Santiago y regidor de Úbeda.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  1456. El rey  Enrique IV  de  Castilla, se  hospedó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en su casa. Agradecido por el alojamiento, se llevó a su hijo Beltrán como paje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hasta llegar a convertirse en Privado del Rey, primer Duque de Alburquerque,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Gutierre dedicado a la carrera eclesiástica,.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*1461. Nombrado  Obispo  de Palencia.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+1469. 27 de abril, murió. Su mausoleo está en Cuéllar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DON BARTOLOMÉ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DE LA CUEVA Y TOLEDO: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Cardenal y virrey de Nápoles 1558-59.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Aristócrata. Caballero de la Orden del Toisón de Oro.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*1499: 24 agosto.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Nace en castillo de Cuellar.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Nieto de D.Beltrán de Cueva.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*1544:19 de Diciembre: Cardenal por Paulo </a:t>
                      </a:r>
                      <a:r>
                        <a:rPr lang="es-ES" sz="16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III.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*1549: 8 de Junio: Fue consagrado obispo.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*1558: Fue enviado a Nápoles como virrey.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*1559: Por falta de muy pocos votos, no fue  elegido     Papa,  en el cónclave  en que salió elegido Pio IV.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*1562:30 Junio.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Calibri"/>
                        </a:rPr>
                        <a:t>Muere en Roma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CARDENAL ALONSO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CUEVA Y BENAVIDES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Noble clérigo y diplomático, oriundo de Úbeda.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1º Marqués de Bedmar, *1574: Nace en Granada.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*1606: El rey Felipe III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lo nombra embajador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en Venecia y después Consejero de su hija Clara Isabel en los Países Bajos.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*1622: Nombrado Cardenal Camarlengo del Sacro Colegio Cardenalicio.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*1644: Participó en la elección de Inocencio X.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*1648: Obispo de Málaga, + 1655. 11 Julio:  Muere.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Donó 8 urnas con reliquias,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a la Colegiata de Úbeda.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36" name="CuadroTexto 2"/>
          <p:cNvSpPr/>
          <p:nvPr/>
        </p:nvSpPr>
        <p:spPr>
          <a:xfrm>
            <a:off x="389880" y="415800"/>
            <a:ext cx="440496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Desdemona"/>
                <a:ea typeface="DejaVu Sans"/>
              </a:rPr>
              <a:t>EL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Desdemona"/>
                <a:ea typeface="DejaVu Sans"/>
              </a:rPr>
              <a:t>CRISTIANISMO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Desdemona"/>
                <a:ea typeface="DejaVu Sans"/>
              </a:rPr>
              <a:t>EN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Desdemona"/>
                <a:ea typeface="DejaVu Sans"/>
              </a:rPr>
              <a:t>ANDALUCÍA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Picture 4" descr="https://c1.staticflickr.com/9/8207/8271493719_f04b4e1f98_z.jpg">
            <a:hlinkClick r:id="rId3"/>
          </p:cNvPr>
          <p:cNvPicPr/>
          <p:nvPr/>
        </p:nvPicPr>
        <p:blipFill>
          <a:blip r:embed="rId4"/>
          <a:srcRect l="6970" t="5278" r="7312" b="5942"/>
          <a:stretch/>
        </p:blipFill>
        <p:spPr>
          <a:xfrm>
            <a:off x="1507680" y="2643120"/>
            <a:ext cx="2302200" cy="3032280"/>
          </a:xfrm>
          <a:prstGeom prst="rect">
            <a:avLst/>
          </a:prstGeom>
          <a:ln w="0">
            <a:noFill/>
          </a:ln>
        </p:spPr>
      </p:pic>
      <p:sp>
        <p:nvSpPr>
          <p:cNvPr id="138" name="CuadroTexto 6"/>
          <p:cNvSpPr/>
          <p:nvPr/>
        </p:nvSpPr>
        <p:spPr>
          <a:xfrm>
            <a:off x="4998960" y="724320"/>
            <a:ext cx="2634120" cy="59386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Según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una tradición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chemeClr val="dk1"/>
                </a:solidFill>
                <a:latin typeface="Tw Cen MT"/>
                <a:ea typeface="DejaVu Sans"/>
              </a:rPr>
              <a:t>de época visigoda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comienza con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llegada de los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7 Varones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Apostólicos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: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Torcuato</a:t>
            </a:r>
            <a:r>
              <a:rPr lang="es-ES" sz="1800" b="1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r>
              <a:rPr lang="es-ES" sz="1800" b="0" i="1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Tesifonte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</a:t>
            </a:r>
            <a:r>
              <a:rPr lang="es-ES" sz="1800" b="0" i="1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Eufrasio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Indalecio, Segundo, Cecilio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</a:t>
            </a:r>
            <a:r>
              <a:rPr lang="es-ES" sz="1800" b="0" i="1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Esiquio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Guadix,</a:t>
            </a:r>
            <a:r>
              <a:rPr lang="es-ES" sz="1800" b="1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por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conversión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bautismo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LUPARIA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una influyente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matrona romana,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 la cuna del Cristianismo,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san Torcuato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su primer Obispo.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Imagen 3"/>
          <p:cNvPicPr/>
          <p:nvPr/>
        </p:nvPicPr>
        <p:blipFill>
          <a:blip r:embed="rId5"/>
          <a:srcRect l="54527" t="7714" b="18494"/>
          <a:stretch/>
        </p:blipFill>
        <p:spPr>
          <a:xfrm>
            <a:off x="8971560" y="415800"/>
            <a:ext cx="1881360" cy="3353040"/>
          </a:xfrm>
          <a:prstGeom prst="rect">
            <a:avLst/>
          </a:prstGeom>
          <a:ln w="0">
            <a:noFill/>
          </a:ln>
        </p:spPr>
      </p:pic>
      <p:sp>
        <p:nvSpPr>
          <p:cNvPr id="140" name="CuadroTexto 10"/>
          <p:cNvSpPr/>
          <p:nvPr/>
        </p:nvSpPr>
        <p:spPr>
          <a:xfrm>
            <a:off x="8669160" y="4160520"/>
            <a:ext cx="263412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SAN EUFRASIO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Evangelizó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Iliturgi (Andújar)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por eso 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PATRÓN DE NUESTRA DIÓCESIS.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CuadroTexto 11"/>
          <p:cNvSpPr/>
          <p:nvPr/>
        </p:nvSpPr>
        <p:spPr>
          <a:xfrm>
            <a:off x="2090160" y="5855760"/>
            <a:ext cx="11016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latin typeface="Calibri"/>
                <a:ea typeface="DejaVu Sans"/>
              </a:rPr>
              <a:t>Siglo I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CuadroTexto 1"/>
          <p:cNvSpPr/>
          <p:nvPr/>
        </p:nvSpPr>
        <p:spPr>
          <a:xfrm>
            <a:off x="8971560" y="3871440"/>
            <a:ext cx="1881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Desdemona"/>
                <a:ea typeface="DejaVu Sans"/>
              </a:rPr>
              <a:t>En jaén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n 4"/>
          <p:cNvPicPr/>
          <p:nvPr/>
        </p:nvPicPr>
        <p:blipFill>
          <a:blip r:embed="rId2"/>
          <a:stretch/>
        </p:blipFill>
        <p:spPr>
          <a:xfrm>
            <a:off x="37440" y="288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30" name="CuadroTexto 2"/>
          <p:cNvSpPr/>
          <p:nvPr/>
        </p:nvSpPr>
        <p:spPr>
          <a:xfrm>
            <a:off x="0" y="110880"/>
            <a:ext cx="12189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SIGLO XVII: DESCRIPCIÓN DE ÚBEDA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CuadroTexto 3"/>
          <p:cNvSpPr/>
          <p:nvPr/>
        </p:nvSpPr>
        <p:spPr>
          <a:xfrm>
            <a:off x="807480" y="572400"/>
            <a:ext cx="10649160" cy="661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el año 1645 Rodrigo Méndez Silva describe brevemente nuestra ciudad como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“De fuertes </a:t>
            </a:r>
            <a:r>
              <a:rPr lang="es-ES" sz="2000" b="0" i="1" strike="noStrike" spc="-1">
                <a:solidFill>
                  <a:srgbClr val="000000"/>
                </a:solidFill>
                <a:latin typeface="Tw Cen MT"/>
                <a:ea typeface="Times New Roman"/>
              </a:rPr>
              <a:t>y torreados muros, de vistoso alcázar, fertilísima de pan, vino y aceite”...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Úbeda tiene unos 16.000 habitantes, muchos caballeros, y nobleza, divididos en once parroquias,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una colegial de cuatro dignidades, ocho canonjías, numerosos conventos de frailes y monjas, cinco hospitales y un fuerte desarrollo urbanístico con un carácter señorial, multiplicándose los palacios.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No es de extrañar que proliferaran junto a la arquitectura, otras artes como pintura, también la música.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“Todos sus habitantes eran apasionados de la música y de la danza, lo que la convertía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en una ciudad alegre y amiga de la diversión”.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CAPILLAS MUSICALES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LA COLEGIATA: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Capilla Musical, llegará a su apogeo en esta época, debido en gran parte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 la construcción del Coro. La componía un maestro, un organista y algunos ministriles.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EL SALVADOR</a:t>
            </a:r>
            <a:r>
              <a:rPr lang="es-ES" sz="2000" b="0" u="sng" strike="noStrike" spc="-1">
                <a:solidFill>
                  <a:srgbClr val="000000"/>
                </a:solidFill>
                <a:uFillTx/>
                <a:latin typeface="Tw Cen MT"/>
                <a:ea typeface="Times New Roman"/>
              </a:rPr>
              <a:t>:</a:t>
            </a: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 Capilla musical compuesta por una sección vocal, seises, maestro y organista;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incorporándose posteriormente diferentes ministriles.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EL HOSPITAL SANTIAGO</a:t>
            </a: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: Se funda en 1562 por D. Diego de los Cobos, quien determinaría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000000"/>
                </a:solidFill>
                <a:latin typeface="Tw Cen MT"/>
                <a:ea typeface="Times New Roman"/>
              </a:rPr>
              <a:t>su capilla musical, compuesta por maestro, cantores, mozos de coro y organista.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chemeClr val="dk1"/>
                </a:solidFill>
                <a:latin typeface="Tw Cen MT"/>
                <a:ea typeface="Calibri"/>
              </a:rPr>
              <a:t> </a:t>
            </a: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CORPUS PARADIGMA DE CELEBRACIÓN RELIGIOSA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: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Es de notar los bailes que ofrecían los "seises" del Salvador, delante del Santísimo.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Cerrando la procesión las capillas de música.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Durante la noche, se iluminaban las fachadas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la población y había fuegos artificiales.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33" name="CuadroTexto 5"/>
          <p:cNvSpPr/>
          <p:nvPr/>
        </p:nvSpPr>
        <p:spPr>
          <a:xfrm>
            <a:off x="675860" y="677160"/>
            <a:ext cx="7938053" cy="59386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Los siglos XVII y XVIII son de decadencia para la ciudad,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inmersa en la crisis general de España,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que ve cómo su pasado esplendor se apaga.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La falta de una política adecuada, la excesiva presión fiscal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y la ausencia de sus jóvenes por las guerras;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las sequías, hambrunas, pestes como 1585 y 1681;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el terremoto de Lisboa 1755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que ocasiona el quebranto de numerosas casas en Úbeda,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todo ello unido a la corrupción de la clase dirigente y a la falta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de entusiasmo y dedicación por parte del clero y de los mismos religiosos,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son motivo más que suficiente para que el pueblo bajo,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se sienta molesto y asalte en repetidas ocasiones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palacios y conventos en busca de trigo y alimentos.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En 1735 se recurre al rey, informándole de la necesidad extrema,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siendo múltiples las muertes de pobres por el hambre.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Faltos de recursos, por la noche dejaban los cadáveres a las puertas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de las iglesias o de los conventos para que les diesen sepultura.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Tw Cen MT"/>
                <a:ea typeface="Calibri"/>
              </a:rPr>
              <a:t>	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clara expansión que las órdenes religiosas habían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experimentado en el siglo XVI empezó a manifestar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claros síntomas de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decadencia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se agravó  notablemente en el siglo XVIII.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CuadroTexto 2"/>
          <p:cNvSpPr/>
          <p:nvPr/>
        </p:nvSpPr>
        <p:spPr>
          <a:xfrm>
            <a:off x="424071" y="110880"/>
            <a:ext cx="846793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SIGLO XVIII: DECADENCIA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B14516-8AC3-D0A8-0ABD-DFA844257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43" y="808892"/>
            <a:ext cx="2860467" cy="381586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8C40464-EFB1-4253-70AB-CA73D5BA9EF2}"/>
              </a:ext>
            </a:extLst>
          </p:cNvPr>
          <p:cNvSpPr txBox="1"/>
          <p:nvPr/>
        </p:nvSpPr>
        <p:spPr>
          <a:xfrm>
            <a:off x="8892001" y="4928839"/>
            <a:ext cx="293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MUSEO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SAN JUAN DE LA 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36" name="CuadroTexto 2"/>
          <p:cNvSpPr/>
          <p:nvPr/>
        </p:nvSpPr>
        <p:spPr>
          <a:xfrm>
            <a:off x="1077120" y="827280"/>
            <a:ext cx="1023372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Fenómeno importante son las Fundaciones de los nobles y Capellanías.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Tanto en la Colegiata como en los conventos y en las parroquias,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con las fundaciones se pretendía enterramiento para los nobles, y también asegurarse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indulgencias y misas en sufragio de los difuntos.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Ejemplos los tenemos en el Salvador y en el Hospital de Santiago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con 12 capellanes cada uno, con la obligación de participar en el coro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y de aplicar un determinado número de misas en favor del finado.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En la Colegiata de Sta María, además de Tesorero, Chantre, Arcipreste y Vicario,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había 8 canónigos y  66 capellanías, la de los Becerra con cuatro capellanes.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La familia de D. Beltrán de la Cueva, adquiere el derecho a enterramiento 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junto al altar mayor adornándolo con sus escudos.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Se enriquecían las capillas con reliquias, indulgencias y celebraciones.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Ello exigía un soporte económico. Se donaban viviendas y fincas, con cuyo arrendamiento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sufragar los gastos del mantenimiento, y sobre todo el sustento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de los numerosos beneficiados y capellanes.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Muchos de estos  beneficiados (familiares) aunque tonsurados no eran sacerdotes,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teniéndose que recurrir a los capellanes “servideros”.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La fundación de los “Salido”,  aporta la Cucharera, con 150 cuerdas en el Donadío.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Estos bienes al no poder venderse se llamaban de “manos muertas”.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CuadroTexto 3"/>
          <p:cNvSpPr/>
          <p:nvPr/>
        </p:nvSpPr>
        <p:spPr>
          <a:xfrm>
            <a:off x="3027600" y="182880"/>
            <a:ext cx="61948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FUNDACIONES: CAPELLANÍAS  Y CAPELLANES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39" name="CuadroTexto 2"/>
          <p:cNvSpPr/>
          <p:nvPr/>
        </p:nvSpPr>
        <p:spPr>
          <a:xfrm>
            <a:off x="1680120" y="647280"/>
            <a:ext cx="685548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Perdido el impulso reformador de las Fundaciones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que había dado vida a los conventos,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falta de recursos, (crisis económica)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el incremento desproporcionado del número de religiosos, (crisis social),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al ser las únicas salidas, iglesia, mar o casa real,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son motivos más que suficientes,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para justificar la descripción de la iglesia de Úbeda,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 tintes bastante sombríos: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Finales XVIII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: clérigos 104; en parroquias 22; capellanes 67;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más 15 tonsurados, exentos de impuestos pero con cargas familiares,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dando pie a un alto y bajo clero.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Según datos de 1752, había en Úbeda 15 conventos,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10 masculinos (270 frailes) y 5 femeninos (177 monjas).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Más de la mitad de los conventos pasaban verdadera necesidad,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por  lo que los religiosos se veían obligados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salir de la clausura para mendigar.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Esto explica que cuando se plantea crear un nuevo convento en Úbeda,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el cabildo apoyándose en la orden real,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 niegue, alegando que cualquier nueva fundación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sería una carga más, para el vecindario.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uadroTexto 5"/>
          <p:cNvSpPr/>
          <p:nvPr/>
        </p:nvSpPr>
        <p:spPr>
          <a:xfrm>
            <a:off x="1184400" y="3057840"/>
            <a:ext cx="78739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Tw Cen MT"/>
              <a:ea typeface="DejaVu Sans"/>
            </a:endParaRPr>
          </a:p>
        </p:txBody>
      </p:sp>
      <p:pic>
        <p:nvPicPr>
          <p:cNvPr id="241" name="Imagen 6"/>
          <p:cNvPicPr/>
          <p:nvPr/>
        </p:nvPicPr>
        <p:blipFill>
          <a:blip r:embed="rId3"/>
          <a:srcRect r="44932"/>
          <a:stretch/>
        </p:blipFill>
        <p:spPr>
          <a:xfrm>
            <a:off x="9664560" y="316440"/>
            <a:ext cx="2229840" cy="3222000"/>
          </a:xfrm>
          <a:prstGeom prst="rect">
            <a:avLst/>
          </a:prstGeom>
          <a:ln w="0">
            <a:noFill/>
          </a:ln>
        </p:spPr>
      </p:pic>
      <p:sp>
        <p:nvSpPr>
          <p:cNvPr id="242" name="CuadroTexto 3"/>
          <p:cNvSpPr/>
          <p:nvPr/>
        </p:nvSpPr>
        <p:spPr>
          <a:xfrm>
            <a:off x="9664560" y="3857760"/>
            <a:ext cx="222984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PASAMOS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DE UNA IGLESIA IMPULSORA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Y CREATIVA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A UNA IGLESIA CONSIDERADA “CARGA” PARA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LA SOCIEDAD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CuadroTexto 7"/>
          <p:cNvSpPr/>
          <p:nvPr/>
        </p:nvSpPr>
        <p:spPr>
          <a:xfrm>
            <a:off x="701640" y="138960"/>
            <a:ext cx="8519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SITUACIÓN DE LA IGLESIA EN ÚBEDA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45" name="CuadroTexto 2"/>
          <p:cNvSpPr/>
          <p:nvPr/>
        </p:nvSpPr>
        <p:spPr>
          <a:xfrm>
            <a:off x="2553120" y="83160"/>
            <a:ext cx="523404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C00000"/>
                </a:solidFill>
                <a:latin typeface="Tw Cen MT"/>
                <a:ea typeface="Times New Roman"/>
              </a:rPr>
              <a:t>Con los siglos, Úbeda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va levantando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iglesias, ermitas y monasterios,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y si en los dominios de España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no se ponía el sol,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en Úbeda, cuando la voz de plata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de sus campanas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se perdía en el silencio,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otra la reemplazaba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llamando a la oración.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Las campanas de Úbeda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despertaban las almas dormidas,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en tanto que el aguijón de sus torres,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clavaban en el azul del cielo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su místico hierro hecho cruz.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Así, Úbeda con Dios, y Dios con Úbeda,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vive la ciudad intensamente una vida cristiana;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y cuando la cera de un altar dejaba escapar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el humo de sus pavesas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hacia las blancas bóvedas,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otras velas se encendían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y otras voces elevaban su ser hacia el Hacedor.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CuadroTexto 3"/>
          <p:cNvSpPr/>
          <p:nvPr/>
        </p:nvSpPr>
        <p:spPr>
          <a:xfrm>
            <a:off x="717120" y="681480"/>
            <a:ext cx="552960" cy="502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36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EVOCAC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36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IÓN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CuadroTexto 6"/>
          <p:cNvSpPr/>
          <p:nvPr/>
        </p:nvSpPr>
        <p:spPr>
          <a:xfrm>
            <a:off x="9394920" y="2474280"/>
            <a:ext cx="2076840" cy="3784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Luego, la impiedad de algunos hombres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van destruyendo tradición, arte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 historia,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hasta herir de muerte el rico </a:t>
            </a:r>
            <a:r>
              <a:rPr lang="es-ES" i="1" spc="-1" dirty="0">
                <a:solidFill>
                  <a:schemeClr val="dk1"/>
                </a:solidFill>
                <a:latin typeface="Tw Cen MT"/>
                <a:ea typeface="Times New Roman"/>
              </a:rPr>
              <a:t>patrimonio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espiritual de la ciudad.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FFFF00"/>
                </a:solidFill>
                <a:latin typeface="Tw Cen MT"/>
                <a:ea typeface="Times New Roman"/>
              </a:rPr>
              <a:t> IGLESIAS 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FFFF00"/>
                </a:solidFill>
                <a:latin typeface="Tw Cen MT"/>
                <a:ea typeface="Times New Roman"/>
              </a:rPr>
              <a:t>Y CAMPANAS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FF00"/>
                </a:solidFill>
                <a:latin typeface="Tw Cen MT"/>
                <a:ea typeface="Times New Roman"/>
              </a:rPr>
              <a:t>Ginés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FF00"/>
                </a:solidFill>
                <a:latin typeface="Tw Cen MT"/>
                <a:ea typeface="Times New Roman"/>
              </a:rPr>
              <a:t>Torres Navarrete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Imagen 5"/>
          <p:cNvPicPr/>
          <p:nvPr/>
        </p:nvPicPr>
        <p:blipFill>
          <a:blip r:embed="rId3"/>
          <a:stretch/>
        </p:blipFill>
        <p:spPr>
          <a:xfrm>
            <a:off x="9005400" y="312480"/>
            <a:ext cx="2656440" cy="184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3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50" name="CuadroTexto 2"/>
          <p:cNvSpPr/>
          <p:nvPr/>
        </p:nvSpPr>
        <p:spPr>
          <a:xfrm>
            <a:off x="655200" y="744120"/>
            <a:ext cx="8256240" cy="557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El siglo XIX ha sido calificado con frecuencia como tal.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Los continuos cambios políticos y las transformaciones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casi siempre tuvieron lugar de forma brusca,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confiriéndole este carácter.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El fermento de las nuevas ideas políticas a partir de la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revolución francesa provocan el progresivo deterioro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de las estructuras que habían permanecido inalteradas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durante cientos de años.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*1814</a:t>
            </a: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. El retrato de Fernando VII es paseado por nuestras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calles entre grandes muestras de fervor;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y la lápida conmemorativa de la Constitución de 1812,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colocada entre grandes festejos en la plaza del Mercado,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es arrancada entre burlas y arrojada al pilar de la fuente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de la plaza de Toledo, “para que se ahogara su memoria”.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*1820</a:t>
            </a: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. La lápida se recupera y se coloca de nuevo en su sitio.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1868: La Gloriosa Revolución de Septiembre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1869: Nueva Constitución. (Monarquía constitucional).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Estos cambios van a influir  en la vida de la iglesia en Úbeda.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Imagen 2"/>
          <p:cNvPicPr/>
          <p:nvPr/>
        </p:nvPicPr>
        <p:blipFill>
          <a:blip r:embed="rId3"/>
          <a:srcRect l="30101" r="12090"/>
          <a:stretch/>
        </p:blipFill>
        <p:spPr>
          <a:xfrm>
            <a:off x="9520560" y="358560"/>
            <a:ext cx="2241720" cy="3067560"/>
          </a:xfrm>
          <a:prstGeom prst="rect">
            <a:avLst/>
          </a:prstGeom>
          <a:ln w="0">
            <a:noFill/>
          </a:ln>
        </p:spPr>
      </p:pic>
      <p:sp>
        <p:nvSpPr>
          <p:cNvPr id="252" name="CuadroTexto 6"/>
          <p:cNvSpPr/>
          <p:nvPr/>
        </p:nvSpPr>
        <p:spPr>
          <a:xfrm>
            <a:off x="9520560" y="3962520"/>
            <a:ext cx="224172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ＭＳ Ｐゴシック"/>
              </a:rPr>
              <a:t>Una iglesia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ＭＳ Ｐゴシック"/>
              </a:rPr>
              <a:t>aupada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ＭＳ Ｐゴシック"/>
              </a:rPr>
              <a:t>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ＭＳ Ｐゴシック"/>
              </a:rPr>
              <a:t>vilipendiada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ＭＳ Ｐゴシック"/>
              </a:rPr>
              <a:t> según los aires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ＭＳ Ｐゴシック"/>
              </a:rPr>
              <a:t> y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ＭＳ Ｐゴシック"/>
              </a:rPr>
              <a:t>los gobiernos.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CuadroTexto 5"/>
          <p:cNvSpPr/>
          <p:nvPr/>
        </p:nvSpPr>
        <p:spPr>
          <a:xfrm>
            <a:off x="2126520" y="282240"/>
            <a:ext cx="70945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SIGLO XIX: SIGLO DE LAS REVOLUCIONES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55" name="CuadroTexto 2"/>
          <p:cNvSpPr/>
          <p:nvPr/>
        </p:nvSpPr>
        <p:spPr>
          <a:xfrm>
            <a:off x="824400" y="436680"/>
            <a:ext cx="10773000" cy="28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 Iglesia protegida desde siglos atrás, ha acumulado no sólo prestigio y poder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sino también bienes materiales. Necesitados los reyes de fondos,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emprenden, con la excusa de reformas sociales, el expolio de bienes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primer lugar de las órdenes militares y después de la Iglesia.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Esto es posible, gracias a los nuevos aires que vienen de Francia y su Revolución, donde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 Iglesia perseguida, ha sido excluida de sus privilegios y sus bienes; pasando los sacerdotes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que juraban la “Constitución laica” a ser funcionarios del Estado,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los que se negaban sufrían el destierro o la muerte.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CuadroTexto 6"/>
          <p:cNvSpPr/>
          <p:nvPr/>
        </p:nvSpPr>
        <p:spPr>
          <a:xfrm>
            <a:off x="2295000" y="3299040"/>
            <a:ext cx="7509600" cy="365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1798: Carlos IV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comienza la enajenación de los bienes eclesiásticos.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1809: Napoleón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su hermano José I reducen el número de conventos.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1813: Las Cortes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Cádiz impiden reconstruir los conventos destruidos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         y suprimen todos los que no alcancen 12 religiosos profesos.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1814: Fernando VII restablece las órdenes religiosas.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1820: El Gobierno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Constitucional vuelve a la situación de 1813.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1823: Fernando VII devuelve al clero los bienes y los conventos.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1836: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Por el decreto de 19 de Febrero, 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Mendizábal,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dispone la venta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         de bienes del clero, y la supresión de Conventos.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1855: Madoz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su ley de desamortización da el golpe definitivo.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1868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La Gloriosa Revolución de Septiembre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1869: Nueva Constitución. (Monarquía constitucional).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CuadroTexto 3"/>
          <p:cNvSpPr/>
          <p:nvPr/>
        </p:nvSpPr>
        <p:spPr>
          <a:xfrm>
            <a:off x="0" y="225000"/>
            <a:ext cx="120042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EXCLAUSTRACIONES Y DESAMORTIZACIONES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59" name="CuadroTexto 3"/>
          <p:cNvSpPr/>
          <p:nvPr/>
        </p:nvSpPr>
        <p:spPr>
          <a:xfrm>
            <a:off x="2149560" y="154440"/>
            <a:ext cx="789408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*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Durante varias décadas se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van alternando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las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devoluciones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al volver Fernando VII,  con la imposición de nuevas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incautacione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s, obligando a los religiosos a pasar al clero parroquial,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o marcharse con su familia.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  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*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Dueño el Estado de tan ingente masa de bienes,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los puso en venta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       Las nuevas tierras fueron a parar a manos de los ricos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de la alta nobleza latifundista.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*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El campesinado fue el gran perjudicado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porque, no sólo no pudo acceder a la compra de las tierras que trabajaba, ya que su venta se hacía en grandes lotes, sino que vio cómo los impuestos que debí­a pagar a los nuevos dueños eran superiores.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Se perdió así una buena oportunidad para hacer la deseada y necesaria reforma social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*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De los inmuebles se dispuso con total arbitrariedad, dando pie a la profanación y pillaje. 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mandaron recoger los cuadros (más de 130, según inventario en Úbeda) y libros de los conventos suprimidos,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  para cuyo objeto vino un comisionado del gobierno, cuando ya muchos particulares se habían apropiado de libros y objetos de valor.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Indignados los ubetenses, el Comisionado tuvo que huir a Jaén.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457200" algn="l"/>
              </a:tabLst>
            </a:pPr>
            <a:r>
              <a:rPr lang="es-ES" sz="2000" b="0" i="1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*</a:t>
            </a: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 Como consecuencia, </a:t>
            </a:r>
            <a:r>
              <a:rPr lang="es-ES" sz="2000" b="0" i="1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los conventos </a:t>
            </a: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el paso del tiempo se vieron sumidos en el más absoluto </a:t>
            </a:r>
            <a:r>
              <a:rPr lang="es-ES" sz="2000" b="0" i="1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abandono y ruina</a:t>
            </a:r>
            <a:r>
              <a:rPr lang="es-ES" sz="20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, ante la mirada impasible de los poderes públicos y el asombro de los vecinos.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61" name="CuadroTexto 2"/>
          <p:cNvSpPr/>
          <p:nvPr/>
        </p:nvSpPr>
        <p:spPr>
          <a:xfrm>
            <a:off x="4572000" y="914400"/>
            <a:ext cx="7204680" cy="557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los 14 conventos, sólo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subsisten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Las Clarisas y MM. Carmelitas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Los 12 restantes enajenados se dedican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a cuarteles o dependencias del Estado;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    otros fueron vendidos a particulares y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    algunos otros a viviendas sociales o destruidos.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1.- Franciscanos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en el Altozano: Pasó a manos privadas.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2.- Dominicos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S. Andrés: Convertido en Pósito, alhóndiga y posada.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3.- La Merced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de frailes  de Redención de cautivos, se demolió.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4.- PP. Carmelitas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sirvió de cuartel de remonta y casa de vecinos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5.- Jesuitas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Santa Catalina, convertido en casa de vecinos y casino.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6.- Trinitarios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 Dedicado a cuartel y centro de enseñanza municipal.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7.- Mínimos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Ntra. Sra. Victoria pasa a casa de vecinos.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8.- San Juan de Dios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convertido en posada.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9.- San Antonio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Franciscanos Recoletos se derribó totalmente.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10.-San Nicasio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(MM. Franciscanas), convertido en plaza de toros.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11.- La Coronada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(MM. Dominicas) fue demolido.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12.- Las Cadenas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(MM. Dominicas) convertido en Ayuntamiento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CuadroTexto 5"/>
          <p:cNvSpPr/>
          <p:nvPr/>
        </p:nvSpPr>
        <p:spPr>
          <a:xfrm>
            <a:off x="745560" y="590760"/>
            <a:ext cx="3411000" cy="313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u="sng" strike="noStrike" spc="-1">
                <a:solidFill>
                  <a:srgbClr val="C00000"/>
                </a:solidFill>
                <a:highlight>
                  <a:srgbClr val="FFFF00"/>
                </a:highlight>
                <a:uFillTx/>
                <a:latin typeface="Tw Cen MT"/>
                <a:ea typeface="Calibri"/>
              </a:rPr>
              <a:t>*1836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: Las disposiciones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de Mendizabal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a nivel de España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suponen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el cierre de </a:t>
            </a: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1.940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 conventos de religiosos varones; siendo exclaustrados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31.000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religiosos.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En la Diócesis de Jaén,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fueron suprimidos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44 conventos.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CuadroTexto 3"/>
          <p:cNvSpPr/>
          <p:nvPr/>
        </p:nvSpPr>
        <p:spPr>
          <a:xfrm>
            <a:off x="4159800" y="170280"/>
            <a:ext cx="6555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SITUACIÓN DE LOS CONVENTOS DE ÚBEDA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65" name="CuadroTexto 2"/>
          <p:cNvSpPr/>
          <p:nvPr/>
        </p:nvSpPr>
        <p:spPr>
          <a:xfrm>
            <a:off x="2166480" y="379800"/>
            <a:ext cx="750924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PERO NO FUERON SÓLO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los edificios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conventuales los que se vieron afectados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 tan negativamente por la Desamortización.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Al daño sufrido por la destrucción o reforma de los edificios, hay que añadir el efecto negativo que tuvo para 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la enseñanza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cerrar los colegios, y para la cultura, debido a la gran cantidad de obras artísticas que atesoraban los conventos.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El arte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había sido considerado el más bello y apropiado ornamento de la casa del Señor: pinturas, esculturas, retablos, bibliotecas, etc.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Sin embargo a pesar del extenso articulado de leyes desamortizadoras sobre la custodia y destino de tantas obras de arte,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en favor de la autoridad civil y eclesiástica,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desaparecidos los religiosos que lo habían hecho posible,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la conservación de este gran tesoro fue imposible.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Julio Caro Baroja</a:t>
            </a:r>
            <a:r>
              <a:rPr lang="es-ES" sz="2000" b="0" i="1" strike="noStrike" spc="-1">
                <a:solidFill>
                  <a:srgbClr val="C00000"/>
                </a:solidFill>
                <a:latin typeface="Tw Cen MT"/>
                <a:ea typeface="ＭＳ Ｐゴシック"/>
              </a:rPr>
              <a:t>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se fija en la figura del viejo fraile exclaustrado pues,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a diferencia del fraile joven que trabajó donde pudo,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estos </a:t>
            </a:r>
            <a:r>
              <a:rPr lang="es-ES" sz="2000" b="0" i="1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frailes mayores vivieron “soportando su miseria</a:t>
            </a: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escuálidos, enlevitados, dando clases de latín en los colegios,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o realizando otros trabajillos mal pagados”.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n 4"/>
          <p:cNvPicPr/>
          <p:nvPr/>
        </p:nvPicPr>
        <p:blipFill>
          <a:blip r:embed="rId2"/>
          <a:stretch/>
        </p:blipFill>
        <p:spPr>
          <a:xfrm>
            <a:off x="0" y="-1764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44" name="CuadroTexto 2"/>
          <p:cNvSpPr/>
          <p:nvPr/>
        </p:nvSpPr>
        <p:spPr>
          <a:xfrm>
            <a:off x="8119440" y="351000"/>
            <a:ext cx="2990520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El Concilio de Elvira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(Granada)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celebrado al inicio del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SIGLO IV ,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nos ofrece los primeros datos fiables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del cristianismo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nuestra región.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s-ES" sz="2000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De nuestra diócesis hubo representación de seis comunidades: 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Obispos: </a:t>
            </a:r>
            <a:r>
              <a:rPr lang="es-ES" sz="2000" spc="-15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Martos, 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Cástulo y La Guardia.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Presbíteros: </a:t>
            </a:r>
            <a:r>
              <a:rPr lang="es-ES" sz="2000" spc="-15" dirty="0" err="1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Iliturgi</a:t>
            </a:r>
            <a:r>
              <a:rPr lang="es-ES" sz="2000" spc="-15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Arjona 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y Mancha Real. 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pPr algn="ctr"/>
            <a:r>
              <a:rPr lang="es-ES" sz="2000" spc="-15" dirty="0">
                <a:solidFill>
                  <a:srgbClr val="000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S" sz="2000" spc="-15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or estas fechas es fácil creer que existiría también una floreciente comunidad cristiana en Salaria.</a:t>
            </a:r>
            <a:endParaRPr lang="es-ES" sz="2000" dirty="0">
              <a:effectLst/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CuadroTexto 5"/>
          <p:cNvSpPr/>
          <p:nvPr/>
        </p:nvSpPr>
        <p:spPr>
          <a:xfrm>
            <a:off x="1054440" y="489960"/>
            <a:ext cx="274284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A unos 20 km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nuestra ciudad,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junto al Guadalquivir, frente a la desembocadura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del rio Jandulilla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se elevan las ruinas de una población antigua: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Úbeda la Vieja; BÉTULA;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SALARIA</a:t>
            </a: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Los restos muestran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un asentamiento íbero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y la existencia de una floreciente y rica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colonia romana, fundada en tiempos de Augusto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con el privilegio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202122"/>
                </a:solidFill>
                <a:latin typeface="Tw Cen MT"/>
                <a:ea typeface="DejaVu Sans"/>
              </a:rPr>
              <a:t>de acuñar moneda.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Imagen 6"/>
          <p:cNvPicPr/>
          <p:nvPr/>
        </p:nvPicPr>
        <p:blipFill>
          <a:blip r:embed="rId3"/>
          <a:srcRect l="33952" t="3713" r="14860" b="6388"/>
          <a:stretch/>
        </p:blipFill>
        <p:spPr>
          <a:xfrm>
            <a:off x="4951440" y="492120"/>
            <a:ext cx="2086200" cy="2876760"/>
          </a:xfrm>
          <a:prstGeom prst="rect">
            <a:avLst/>
          </a:prstGeom>
          <a:ln w="0">
            <a:noFill/>
          </a:ln>
        </p:spPr>
      </p:pic>
      <p:pic>
        <p:nvPicPr>
          <p:cNvPr id="147" name="Imagen 6"/>
          <p:cNvPicPr/>
          <p:nvPr/>
        </p:nvPicPr>
        <p:blipFill>
          <a:blip r:embed="rId4"/>
          <a:stretch/>
        </p:blipFill>
        <p:spPr>
          <a:xfrm>
            <a:off x="4780080" y="4185360"/>
            <a:ext cx="2629080" cy="1856160"/>
          </a:xfrm>
          <a:prstGeom prst="rect">
            <a:avLst/>
          </a:prstGeom>
          <a:ln w="0">
            <a:noFill/>
          </a:ln>
        </p:spPr>
      </p:pic>
      <p:sp>
        <p:nvSpPr>
          <p:cNvPr id="148" name="CuadroTexto 8"/>
          <p:cNvSpPr/>
          <p:nvPr/>
        </p:nvSpPr>
        <p:spPr>
          <a:xfrm>
            <a:off x="5491080" y="3689640"/>
            <a:ext cx="10483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SALARIA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CuadroTexto 9"/>
          <p:cNvSpPr/>
          <p:nvPr/>
        </p:nvSpPr>
        <p:spPr>
          <a:xfrm>
            <a:off x="4780080" y="6365880"/>
            <a:ext cx="26290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PUENTE VIEJO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7245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67" name="CuadroTexto 5"/>
          <p:cNvSpPr/>
          <p:nvPr/>
        </p:nvSpPr>
        <p:spPr>
          <a:xfrm>
            <a:off x="1483920" y="209880"/>
            <a:ext cx="90061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Tw Cen MT"/>
              <a:ea typeface="DejaVu Sans"/>
            </a:endParaRPr>
          </a:p>
        </p:txBody>
      </p:sp>
      <p:sp>
        <p:nvSpPr>
          <p:cNvPr id="268" name="CuadroTexto 2"/>
          <p:cNvSpPr/>
          <p:nvPr/>
        </p:nvSpPr>
        <p:spPr>
          <a:xfrm>
            <a:off x="2318040" y="579240"/>
            <a:ext cx="6909120" cy="280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Como es fácil comprender, el proceso de deterioro o renovación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de las iglesias, deriva en parte del número de habitantes de su feligresía. Parroquias como las de los Santos Juanes, San Millán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o Santo Tomás, verán de manera paralela como va disminuyendo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el número de fieles y como se resiente su fábrica,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hasta finalmente llegar a la ruina.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El golpe de gracia vendrá con la supresión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i="1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del culto en los templos. 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CuadroTexto 3"/>
          <p:cNvSpPr/>
          <p:nvPr/>
        </p:nvSpPr>
        <p:spPr>
          <a:xfrm>
            <a:off x="2316936" y="2826000"/>
            <a:ext cx="4185856" cy="42458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VÍCTIMAS DEL DETERIORO: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1740: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SAN JUAN EVANGELISTA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“ DE LOS HUERTOS”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1803: SAN JUAN BAUTISTA: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Calibri"/>
                <a:ea typeface="ＭＳ Ｐゴシック"/>
              </a:rPr>
              <a:t>1822: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 SAN MILLÁN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1842: SAN PEDRO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1848: SANTO DOMINGO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ＭＳ Ｐゴシック"/>
              </a:rPr>
              <a:t>1855: SAN LORENZO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CuadroTexto 6"/>
          <p:cNvSpPr/>
          <p:nvPr/>
        </p:nvSpPr>
        <p:spPr>
          <a:xfrm>
            <a:off x="2509200" y="382680"/>
            <a:ext cx="67114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ＭＳ Ｐゴシック"/>
              </a:rPr>
              <a:t>RUINA DE LOS TEMPLOS 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DDEDC3-D174-46A2-2E66-29CD6DF57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995" y="3172007"/>
            <a:ext cx="4185856" cy="280332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2F0B2A1-F2B5-E005-2227-F7C740FE8AA9}"/>
              </a:ext>
            </a:extLst>
          </p:cNvPr>
          <p:cNvSpPr txBox="1"/>
          <p:nvPr/>
        </p:nvSpPr>
        <p:spPr>
          <a:xfrm>
            <a:off x="7624996" y="5975327"/>
            <a:ext cx="418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highlight>
                  <a:srgbClr val="FFFF00"/>
                </a:highlight>
                <a:latin typeface="Tw Cen MT" panose="020B0602020104020603" pitchFamily="34" charset="77"/>
              </a:rPr>
              <a:t>EXAPÉTALA</a:t>
            </a:r>
          </a:p>
          <a:p>
            <a:pPr algn="ctr"/>
            <a:r>
              <a:rPr lang="es-ES" dirty="0">
                <a:highlight>
                  <a:srgbClr val="FFFF00"/>
                </a:highlight>
                <a:latin typeface="Tw Cen MT" panose="020B0602020104020603" pitchFamily="34" charset="77"/>
              </a:rPr>
              <a:t> S. JUAN EVANGELISTA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272" name="Imagen 1"/>
          <p:cNvPicPr/>
          <p:nvPr/>
        </p:nvPicPr>
        <p:blipFill>
          <a:blip r:embed="rId3"/>
          <a:srcRect t="5521"/>
          <a:stretch/>
        </p:blipFill>
        <p:spPr>
          <a:xfrm>
            <a:off x="1657080" y="186840"/>
            <a:ext cx="8873640" cy="6453360"/>
          </a:xfrm>
          <a:prstGeom prst="rect">
            <a:avLst/>
          </a:prstGeom>
          <a:ln w="0">
            <a:noFill/>
          </a:ln>
        </p:spPr>
      </p:pic>
      <p:sp>
        <p:nvSpPr>
          <p:cNvPr id="273" name="CuadroTexto 3"/>
          <p:cNvSpPr/>
          <p:nvPr/>
        </p:nvSpPr>
        <p:spPr>
          <a:xfrm>
            <a:off x="10533600" y="1371960"/>
            <a:ext cx="1654200" cy="374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u="sng" strike="noStrike" spc="-1">
                <a:solidFill>
                  <a:srgbClr val="C00000"/>
                </a:solidFill>
                <a:highlight>
                  <a:srgbClr val="FFFF00"/>
                </a:highlight>
                <a:uFillTx/>
                <a:latin typeface="Calibri"/>
                <a:ea typeface="DejaVu Sans"/>
              </a:rPr>
              <a:t>*1842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REDUCCIÓN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 4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PARROQUIAS</a:t>
            </a: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DejaVu Sans"/>
              </a:rPr>
              <a:t>SANTA MARÍA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DejaVu Sans"/>
              </a:rPr>
              <a:t>SAN PABLO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lt1"/>
                </a:solidFill>
                <a:highlight>
                  <a:srgbClr val="0000FF"/>
                </a:highlight>
                <a:latin typeface="Calibri"/>
                <a:ea typeface="DejaVu Sans"/>
              </a:rPr>
              <a:t>SAN NICOLAS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lt1"/>
                </a:solidFill>
                <a:highlight>
                  <a:srgbClr val="FF0000"/>
                </a:highlight>
                <a:latin typeface="Calibri"/>
                <a:ea typeface="DejaVu Sans"/>
              </a:rPr>
              <a:t>SAN ISIDORO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CuadroTexto 6"/>
          <p:cNvSpPr/>
          <p:nvPr/>
        </p:nvSpPr>
        <p:spPr>
          <a:xfrm>
            <a:off x="0" y="828720"/>
            <a:ext cx="1483200" cy="502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u="sng" strike="noStrike" spc="-1">
                <a:solidFill>
                  <a:schemeClr val="dk1"/>
                </a:solidFill>
                <a:uFillTx/>
                <a:latin typeface="Tw Cen MT"/>
                <a:ea typeface="ＭＳ Ｐゴシック"/>
              </a:rPr>
              <a:t>*1836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Se procede a suprimir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iglesias parroquiales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Sin embargo, esto no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se llevará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a cabo,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ＭＳ Ｐゴシック"/>
              </a:rPr>
              <a:t> ante la encrespada actitud de la población ante el cierre de los conventos. 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CuadroTexto 8"/>
          <p:cNvSpPr/>
          <p:nvPr/>
        </p:nvSpPr>
        <p:spPr>
          <a:xfrm>
            <a:off x="4457880" y="6184080"/>
            <a:ext cx="1635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00B050"/>
                </a:solidFill>
                <a:highlight>
                  <a:srgbClr val="FFFF00"/>
                </a:highlight>
                <a:latin typeface="Calibri"/>
                <a:ea typeface="ＭＳ Ｐゴシック"/>
              </a:rPr>
              <a:t>2739 feligreses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CuadroTexto 10"/>
          <p:cNvSpPr/>
          <p:nvPr/>
        </p:nvSpPr>
        <p:spPr>
          <a:xfrm>
            <a:off x="9115560" y="2977200"/>
            <a:ext cx="11116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FFFF00"/>
                </a:solidFill>
                <a:latin typeface="Calibri"/>
                <a:ea typeface="ＭＳ Ｐゴシック"/>
              </a:rPr>
              <a:t>2710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FFFF00"/>
                </a:solidFill>
                <a:latin typeface="Calibri"/>
                <a:ea typeface="ＭＳ Ｐゴシック"/>
              </a:rPr>
              <a:t>feligreses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CuadroTexto 12"/>
          <p:cNvSpPr/>
          <p:nvPr/>
        </p:nvSpPr>
        <p:spPr>
          <a:xfrm>
            <a:off x="8875440" y="828720"/>
            <a:ext cx="1654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002060"/>
                </a:solidFill>
                <a:latin typeface="Calibri"/>
                <a:ea typeface="ＭＳ Ｐゴシック"/>
              </a:rPr>
              <a:t>2843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002060"/>
                </a:solidFill>
                <a:latin typeface="Calibri"/>
                <a:ea typeface="ＭＳ Ｐゴシック"/>
              </a:rPr>
              <a:t>feligreses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CuadroTexto 14"/>
          <p:cNvSpPr/>
          <p:nvPr/>
        </p:nvSpPr>
        <p:spPr>
          <a:xfrm>
            <a:off x="1789920" y="1728720"/>
            <a:ext cx="14504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FF0000"/>
                </a:solidFill>
                <a:latin typeface="Calibri"/>
                <a:ea typeface="ＭＳ Ｐゴシック"/>
              </a:rPr>
              <a:t>4794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FF0000"/>
                </a:solidFill>
                <a:latin typeface="Calibri"/>
                <a:ea typeface="ＭＳ Ｐゴシック"/>
              </a:rPr>
              <a:t>feligreses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0" dur="5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80" name="CuadroTexto 2"/>
          <p:cNvSpPr/>
          <p:nvPr/>
        </p:nvSpPr>
        <p:spPr>
          <a:xfrm>
            <a:off x="1109160" y="794520"/>
            <a:ext cx="777852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1ª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 Esta situación provocó un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empobrecimiento de la iglesia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en especial de las órdenes religiosas que volvieron a experimentar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una importante pérdida de religiosos -muchos de ellos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incorporados al clero diocesano-.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 2ª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La iglesia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perdió influencia social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. La pérdida de sus bienes la alejó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de las capas sociales más humildes. Muchos de sus miembros vivían del arrendamiento de las propiedades de conventos y parroquias o simplemente se beneficiaban de su ayuda “caritativa”.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3ª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Al verse privada sobre todo de su presencia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en el campo de la enseñanza,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ser excluida de las universidades y de las enseñanzas medias, los protagonistas de la nueva sociedad, carecerían de una formación sólida en el terreno religioso, quedando incapacitados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ante las nuevas ideas.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4ª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El deterioro del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patrimonio artístico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, que había servido desde siglos atrás para acercar al pueblo sencillo la doctrina cristiana, ahora pasa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a ser un simple objeto de transacción económica, pasando a los museos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manos particulares sus cuadros y objetos de valor.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5ª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 Estos cambios bruscos y repetidos a lo largo de varias décadas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 avivaron tanto el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anticlericalismo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 como el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antiliberalismo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1" name="Imagen 3"/>
          <p:cNvPicPr/>
          <p:nvPr/>
        </p:nvPicPr>
        <p:blipFill>
          <a:blip r:embed="rId3"/>
          <a:srcRect t="52092"/>
          <a:stretch/>
        </p:blipFill>
        <p:spPr>
          <a:xfrm>
            <a:off x="9974160" y="464400"/>
            <a:ext cx="1846800" cy="2575800"/>
          </a:xfrm>
          <a:prstGeom prst="rect">
            <a:avLst/>
          </a:prstGeom>
          <a:ln w="0">
            <a:noFill/>
          </a:ln>
        </p:spPr>
      </p:pic>
      <p:sp>
        <p:nvSpPr>
          <p:cNvPr id="282" name="CuadroTexto 6"/>
          <p:cNvSpPr/>
          <p:nvPr/>
        </p:nvSpPr>
        <p:spPr>
          <a:xfrm>
            <a:off x="9974160" y="3207600"/>
            <a:ext cx="1846800" cy="130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NACEN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LAS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DOS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Calibri"/>
              </a:rPr>
              <a:t>ESPAÑAS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CuadroTexto 5"/>
          <p:cNvSpPr/>
          <p:nvPr/>
        </p:nvSpPr>
        <p:spPr>
          <a:xfrm>
            <a:off x="539640" y="254880"/>
            <a:ext cx="9156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CONSECUENCIAS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85" name="CuadroTexto 2"/>
          <p:cNvSpPr/>
          <p:nvPr/>
        </p:nvSpPr>
        <p:spPr>
          <a:xfrm>
            <a:off x="1918800" y="284760"/>
            <a:ext cx="822132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Arial"/>
                <a:ea typeface="Calibri"/>
              </a:rPr>
              <a:t>*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Tanto el clero regular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como el secular de Jaén habían vivido la invasión napoleónica como una guerra religiosa, en la que se aprestaron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a defender contra el invasor los valores de la patria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de la religión. Aparte del deterioro en el patrimonio artístico,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la diócesis de Jaén sufrió la pérdida de personas del clero,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sobre todo de religiosos.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* Algunos clérigos innovadores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vieron en estas circunstancias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la posibilidad de llevar adelante un proyecto renovador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para la sociedad y para la iglesia, adquiriendo gran protagonismo;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sin embargo el giro anticlerical que tomaron las medidas legislativas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del Trienio Liberal (1820-23) desilusionaron a muchos, así como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dio pie a la reacción en contra, de gran parte del clero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-capellanes- que se vieron privados de su medio de vida.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*La pérdida de los Estados Pontificios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el acoso que empezó 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sufrir la Iglesia de una parte de la sociedad, que de forma unilateral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y traumática le combate sus enseñanzas y la priva de sus bienes,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despierta en muchos católicos el sentimiento de asedio.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De ahí la reacción en defensa de las doctrinas seguras en favor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de la Iglesia, del Papa y de la tradición,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frente al liberalismo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Calibri"/>
              </a:rPr>
              <a:t>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CuadroTexto 3"/>
          <p:cNvSpPr/>
          <p:nvPr/>
        </p:nvSpPr>
        <p:spPr>
          <a:xfrm>
            <a:off x="0" y="2520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DIFERENTES REACCIONES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90" name="CuadroTexto 5"/>
          <p:cNvSpPr/>
          <p:nvPr/>
        </p:nvSpPr>
        <p:spPr>
          <a:xfrm>
            <a:off x="1483920" y="209880"/>
            <a:ext cx="90061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Tw Cen MT"/>
              <a:ea typeface="DejaVu Sans"/>
            </a:endParaRPr>
          </a:p>
        </p:txBody>
      </p:sp>
      <p:sp>
        <p:nvSpPr>
          <p:cNvPr id="291" name="CuadroTexto 2"/>
          <p:cNvSpPr/>
          <p:nvPr/>
        </p:nvSpPr>
        <p:spPr>
          <a:xfrm>
            <a:off x="3752640" y="83160"/>
            <a:ext cx="4070520" cy="66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¿ DOS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  IGLESIAS ?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La iglesia deja de ser “uniforme”.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Dentro del mismo clero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hay diferencias notables: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algunos empapados de ideas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Ilustradas y liberales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abogan por la mayor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intervención del Estado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en la vida de la iglesia.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Otros salen en defensa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de la libertad de la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jerarquía y del Papa,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Este es el caso de </a:t>
            </a:r>
            <a:r>
              <a:rPr lang="es-ES" sz="1800" b="1" strike="noStrike" spc="-1">
                <a:solidFill>
                  <a:srgbClr val="C00000"/>
                </a:solidFill>
                <a:latin typeface="Tw Cen MT"/>
                <a:ea typeface="Times New Roman"/>
              </a:rPr>
              <a:t>dos ilustres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C00000"/>
                </a:solidFill>
                <a:latin typeface="Tw Cen MT"/>
                <a:ea typeface="Times New Roman"/>
              </a:rPr>
              <a:t>ubetenses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, de ilustres familias,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de sólida formación,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canónigos de Jaén,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activos y comprometidos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con su tiempo:   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D. Luis de la Mota Hidalgo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(1782-1860)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y D. Manuel Muñoz Garnica 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1821-1876).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CuadroTexto 3"/>
          <p:cNvSpPr/>
          <p:nvPr/>
        </p:nvSpPr>
        <p:spPr>
          <a:xfrm>
            <a:off x="457200" y="388800"/>
            <a:ext cx="3292560" cy="64002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FFFF00"/>
                </a:solidFill>
                <a:latin typeface="Times New Roman"/>
                <a:ea typeface="Times New Roman"/>
              </a:rPr>
              <a:t> </a:t>
            </a: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D. LUIS DE LA MOTA HIDALGO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*1782, 3 Enero: .Nace en Úbeda. Hijodalgo, protegido  por su tío don Juan Miguel del Rox, Canónigo de la Colegial,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Catedrático de filosofía y teología en Baeza.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Gran defensor de las ideas liberales.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1814:  En la fiesta de Jesús,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la presencia de las autoridades,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al haber jurado Fernando VII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Constitución, lo presenta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como Pilato a Jesús: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“He aquí a vuestro rey”.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Contrariado posteriormente por los cambios del Rey,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Se vería, ensalzado hasta ocupar puestos de responsabilidad con los liberales, y desterrado al predominar los contrarios.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14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+ 1860. Muere el 10 de agosto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CuadroTexto 7"/>
          <p:cNvSpPr/>
          <p:nvPr/>
        </p:nvSpPr>
        <p:spPr>
          <a:xfrm>
            <a:off x="8253720" y="388800"/>
            <a:ext cx="3478320" cy="642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D. MANUEL MUÑOZ GARNICA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*1821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 Nace en Úbeda,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Doctor en Teología por Granada, catedrático de Lógica, creando sus propios textos.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Como teólogo consultor acompañó al Obispo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Monescillo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Al Concilio Vaticano I, en Roma,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a las Cortes Constituyentes  en Madrid el 1869.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Gran orador, expresa con valentía sus ideas, tratando de iluminar desde la fe, las circunstancias cambiantes.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Desde la Moral y El Derecho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chemeClr val="dk1"/>
                </a:solidFill>
                <a:latin typeface="Tw Cen MT"/>
                <a:ea typeface="Times New Roman"/>
              </a:rPr>
              <a:t>d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enuncia los errores de la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“Moral Universal” en boga.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Facilitó la apertura del Asilo.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salvó el Oratorio de S. Juan +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el mismo Salvador.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+ 1876,14,Febrero: Muere en Jaén.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95" name="CuadroTexto 5"/>
          <p:cNvSpPr/>
          <p:nvPr/>
        </p:nvSpPr>
        <p:spPr>
          <a:xfrm>
            <a:off x="1483920" y="209880"/>
            <a:ext cx="9319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XIX: SIGNOS DE ESPERANZA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96" name="Tabla 2"/>
          <p:cNvGraphicFramePr/>
          <p:nvPr>
            <p:extLst>
              <p:ext uri="{D42A27DB-BD31-4B8C-83A1-F6EECF244321}">
                <p14:modId xmlns:p14="http://schemas.microsoft.com/office/powerpoint/2010/main" val="16126235"/>
              </p:ext>
            </p:extLst>
          </p:nvPr>
        </p:nvGraphicFramePr>
        <p:xfrm>
          <a:off x="204480" y="719640"/>
          <a:ext cx="11814120" cy="6126480"/>
        </p:xfrm>
        <a:graphic>
          <a:graphicData uri="http://schemas.openxmlformats.org/drawingml/2006/table">
            <a:tbl>
              <a:tblPr/>
              <a:tblGrid>
                <a:gridCol w="3938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8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8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LAS HIJAS DE LA CARIDAD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  <a:ea typeface="Times New Roman"/>
                        </a:rPr>
                        <a:t>*1857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: Se incorporan para el servicio del Hospital de Úbeda las Hijas de la Caridad, incorporándose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después la Escuela de Párvulos.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***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Esta sociedad femenina había sido fundada en Francia en 1633,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por S. Vicente de Paúl, con el fin de dedicarse al servicio de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los pobres y enfermos.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 lucha de Luisa 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ＭＳ Ｐゴシック"/>
                        </a:rPr>
                        <a:t>Marillac (viuda) 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sus compañeras fue grande: no cabían dentro de los esquemas de la iglesia,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al no hacer votos públicos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ni ser consideradas religiosas.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Según su pensamiento; “hacer obra de caridad no necesita permisos”.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Su acción social se prolongaría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más de un siglo.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LOS ESCOLAPIOS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</a:rPr>
                        <a:t>*1861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. 6 octubre. En la Trinidad: Solemne apertura de curso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Colegio de 1ª y 2ª Enseñanza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para 130 internos y 500 externos.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Del colegio Calasancio perdura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la buena memoria de sus rectores, algunos tan famosos como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P. Ángel Vinagre que contribuyó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al esclarecimiento de la historia antigua de Úbeda, y por el impulso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en el campo cultural.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</a:rPr>
                        <a:t>*1887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. Es inaugurado el Observatorio Meteorológico con carácter oficial.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Las condiciones.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a)Cuidar las instalaciones y aparatos.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b) Efectuar en ella las observaciones.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c) Remitir mensualmente los datos.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Estarán en Úbeda hasta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1920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HERMANITAS DE LOS ANCIANOS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Llegaron a Úbeda gracias 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D. Manuel Muñoz Garnica.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u="sng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uFillTx/>
                          <a:latin typeface="Tw Cen MT"/>
                          <a:ea typeface="Calibri"/>
                        </a:rPr>
                        <a:t>1884.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- Don Fernando Barrios Jurado,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un espíritu religioso y caritativo,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tras cuarenta años de actividad incansable, emplea todas sus rentas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en esta Fundación,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junto a la Cruz de Hierro.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Alberga más de sesenta ancianos de ambos sexos, asistidos por las Hermanas con celo y abnegación.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Se construye una bonita capilla en el centro del edificio y hay un capellán para el cuidado del culto y la ayuda de las hermanas y de los asilados.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Permanecería en actividad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hasta el 18 de diciembre de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1976.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Su último capellán fue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D. Juan Ángel Muñoz León.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298" name="CuadroTexto 5"/>
          <p:cNvSpPr/>
          <p:nvPr/>
        </p:nvSpPr>
        <p:spPr>
          <a:xfrm>
            <a:off x="3268080" y="268560"/>
            <a:ext cx="279000" cy="393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EVOCACIÓN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CuadroTexto 2"/>
          <p:cNvSpPr/>
          <p:nvPr/>
        </p:nvSpPr>
        <p:spPr>
          <a:xfrm>
            <a:off x="4140720" y="440280"/>
            <a:ext cx="470952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1" i="1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¡ POBRES CAMPANAS CONVENTUALES !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¡Cuánto hubiésemos dado por escuchar las voces sonoras de las mil campanas de Úbeda!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¡Cuánto por distinguir el esquilón de San Andrés,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de San Antonio, o de la Victoria!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¡Cuánto por ver en sus vertiginosos volteos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las campanas de plata de sus espigadas torres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siempre mirando al cielo!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¡Cuánto por conocer sus nombres y su historia !;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porque las campanas de Úbeda tenían su historia, y aunque todas ellas en sus gozos voceaban su alegría, también enviaban a la campiña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sus lamentos fúnebres y sentidos.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No conocemos vuestra historia pisoteada, pero sí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vuestra destrucción y vuestra desgracia.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Fuisteis derribadas.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Toda una vejación para las más brillantes páginas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Times New Roman"/>
              </a:rPr>
              <a:t>de la historia religiosa de Úbeda.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Imagen 14"/>
          <p:cNvPicPr/>
          <p:nvPr/>
        </p:nvPicPr>
        <p:blipFill>
          <a:blip r:embed="rId3"/>
          <a:stretch/>
        </p:blipFill>
        <p:spPr>
          <a:xfrm>
            <a:off x="415440" y="3676320"/>
            <a:ext cx="2598120" cy="2493000"/>
          </a:xfrm>
          <a:prstGeom prst="rect">
            <a:avLst/>
          </a:prstGeom>
          <a:ln w="0">
            <a:noFill/>
          </a:ln>
        </p:spPr>
      </p:pic>
      <p:pic>
        <p:nvPicPr>
          <p:cNvPr id="301" name="Imagen 1"/>
          <p:cNvPicPr/>
          <p:nvPr/>
        </p:nvPicPr>
        <p:blipFill>
          <a:blip r:embed="rId4"/>
          <a:srcRect l="72969" t="-1058" r="-325" b="1058"/>
          <a:stretch/>
        </p:blipFill>
        <p:spPr>
          <a:xfrm>
            <a:off x="9387000" y="268560"/>
            <a:ext cx="2386800" cy="6318000"/>
          </a:xfrm>
          <a:prstGeom prst="rect">
            <a:avLst/>
          </a:prstGeom>
          <a:ln w="0">
            <a:noFill/>
          </a:ln>
        </p:spPr>
      </p:pic>
      <p:sp>
        <p:nvSpPr>
          <p:cNvPr id="302" name="CuadroTexto 8"/>
          <p:cNvSpPr/>
          <p:nvPr/>
        </p:nvSpPr>
        <p:spPr>
          <a:xfrm>
            <a:off x="9387000" y="5600880"/>
            <a:ext cx="238680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400" b="0" strike="noStrike" spc="-1">
                <a:solidFill>
                  <a:srgbClr val="FFFF00"/>
                </a:solidFill>
                <a:latin typeface="Segoe UI"/>
                <a:ea typeface="Times New Roman"/>
              </a:rPr>
              <a:t>IGLESIAS 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400" b="0" strike="noStrike" spc="-1">
                <a:solidFill>
                  <a:srgbClr val="FFFF00"/>
                </a:solidFill>
                <a:latin typeface="Segoe UI"/>
                <a:ea typeface="Times New Roman"/>
              </a:rPr>
              <a:t>Y CAMPANAS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400" b="0" strike="noStrike" spc="-1">
                <a:solidFill>
                  <a:srgbClr val="FFFF00"/>
                </a:solidFill>
                <a:latin typeface="Segoe UI"/>
                <a:ea typeface="Times New Roman"/>
              </a:rPr>
              <a:t>Ginés 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400" b="0" strike="noStrike" spc="-1">
                <a:solidFill>
                  <a:srgbClr val="FFFF00"/>
                </a:solidFill>
                <a:latin typeface="Segoe UI"/>
                <a:ea typeface="Times New Roman"/>
              </a:rPr>
              <a:t>Torres Navarrete</a:t>
            </a:r>
            <a:r>
              <a:rPr lang="es-ES" sz="1800" b="0" strike="noStrike" spc="-1">
                <a:solidFill>
                  <a:srgbClr val="FFFF00"/>
                </a:solidFill>
                <a:latin typeface="Segoe UI"/>
                <a:ea typeface="Times New Roman"/>
              </a:rPr>
              <a:t>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304" name="Imagen 1"/>
          <p:cNvPicPr/>
          <p:nvPr/>
        </p:nvPicPr>
        <p:blipFill>
          <a:blip r:embed="rId3"/>
          <a:srcRect l="72969" t="-1058" r="-325" b="1058"/>
          <a:stretch/>
        </p:blipFill>
        <p:spPr>
          <a:xfrm>
            <a:off x="9387000" y="268560"/>
            <a:ext cx="2386800" cy="6318000"/>
          </a:xfrm>
          <a:prstGeom prst="rect">
            <a:avLst/>
          </a:prstGeom>
          <a:ln w="0">
            <a:noFill/>
          </a:ln>
        </p:spPr>
      </p:pic>
      <p:pic>
        <p:nvPicPr>
          <p:cNvPr id="305" name="Imagen 3"/>
          <p:cNvPicPr/>
          <p:nvPr/>
        </p:nvPicPr>
        <p:blipFill>
          <a:blip r:embed="rId4"/>
          <a:srcRect l="15122" t="13602" r="13332" b="16311"/>
          <a:stretch/>
        </p:blipFill>
        <p:spPr>
          <a:xfrm>
            <a:off x="1132200" y="624960"/>
            <a:ext cx="1392480" cy="1969560"/>
          </a:xfrm>
          <a:prstGeom prst="rect">
            <a:avLst/>
          </a:prstGeom>
          <a:ln w="0">
            <a:noFill/>
          </a:ln>
        </p:spPr>
      </p:pic>
      <p:sp>
        <p:nvSpPr>
          <p:cNvPr id="306" name="CuadroTexto 8"/>
          <p:cNvSpPr/>
          <p:nvPr/>
        </p:nvSpPr>
        <p:spPr>
          <a:xfrm>
            <a:off x="2705040" y="268560"/>
            <a:ext cx="6486840" cy="600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ts val="2160"/>
              </a:lnSpc>
              <a:spcAft>
                <a:spcPts val="1199"/>
              </a:spcAft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¿EN QUÉ CAMBIÓ LA IGLESIA ESPAÑOLA?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-El clero dejó de depender de sus propios recursos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-bienes y diezmos- y recibió un sueldo estatal,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pues el catolicismo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seguía siendo la religión oficial.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ello, surgió un clero más pobre,       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vocaciones más auténticas.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El despojo en el plano material ayudó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 la Iglesia a centrarse más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su misión espiritual.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JAIME BALMES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muchos católicos de la época,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lamentaban los ataques que sufría la Iglesia,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pero los afrontaban con serenidad,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como una purificación esperanzadora.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Times New Roman"/>
              </a:rPr>
              <a:t>SAN JUAN DE LA CRUZ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Calibri"/>
              </a:rPr>
              <a:t>“Lima es el desamparo,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Calibri"/>
              </a:rPr>
              <a:t>y para gran luz, la oscuridad”.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16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CuadroTexto 10"/>
          <p:cNvSpPr/>
          <p:nvPr/>
        </p:nvSpPr>
        <p:spPr>
          <a:xfrm>
            <a:off x="1028880" y="2870280"/>
            <a:ext cx="167364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Jaime Balmes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VIC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 * 28 VIII 1810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arial"/>
                <a:ea typeface="DejaVu Sans"/>
              </a:rPr>
              <a:t>+  9   VII 1848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CuadroTexto 2"/>
          <p:cNvSpPr/>
          <p:nvPr/>
        </p:nvSpPr>
        <p:spPr>
          <a:xfrm>
            <a:off x="10153800" y="6013800"/>
            <a:ext cx="1217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Fin de siglo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10" name="CuadroTexto 5"/>
          <p:cNvSpPr/>
          <p:nvPr/>
        </p:nvSpPr>
        <p:spPr>
          <a:xfrm>
            <a:off x="1483920" y="209880"/>
            <a:ext cx="90061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XX: LUCES Y SOMBRAS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CuadroTexto 2"/>
          <p:cNvSpPr/>
          <p:nvPr/>
        </p:nvSpPr>
        <p:spPr>
          <a:xfrm>
            <a:off x="1371600" y="789120"/>
            <a:ext cx="9725400" cy="59078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Aún resuenan “con su silencio obligado” las campanas destruidas a lo largo de todo un siglo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enfrentamientos y revoluciones capaz de arruinar la vida de templos y conventos.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Sus mejores hijos - por miles- tuvieron que abandonar claustros y cátedras,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vida del espíritu languidece, pero no está muerta.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Un hálito nuevo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 inesperado de vida religiosa comienza a surgir en la Iglesia: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Congregaciones sobre todo femeninas,  dedicadas a la actividad en favor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los más necesitados comienzan a hacerse presentes y a enriquecer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presencia del cristianismo a comienzos del siglo XX.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Úbeda se levantará alegre sobre sus cenizas y a la alegría aportada por los Escolapios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al iniciar su andadura al final de los 80, poniendo en marcha el colegio de la Trinidad,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añadirá la llegada de las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Siervas de María, (año1900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), dedicadas con exquisitez a los enfermos,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las Hermanas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Carmelitas de la Caridad (año 1904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) abrirán un colegio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dedicándose con tesón a promocionar sobre todo a las niñas, siempre tan relegadas,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conscientes de que no puede haber progreso sin cultura.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el año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1905,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podemos hablar de un nuevo “renacimiento espiritual” de la mano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los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PP. Carmelitas Descalzos;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vienen dispuestos no sólo a reavivar un pasado glorioso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que les fue injustamente arrebatado, sino que vienen dispuestos a forjar un nuevo futuro;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ahí su determinación de instalar junto a la tumba del Santo,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el noviciado de la Orden Carmelitana.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Úbeda no sólo comienza un nuevo siglo, sino que está poniendo las bases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una recuperación económica, industrial y también espiritual.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13" name="CuadroTexto 5"/>
          <p:cNvSpPr/>
          <p:nvPr/>
        </p:nvSpPr>
        <p:spPr>
          <a:xfrm>
            <a:off x="1483920" y="209880"/>
            <a:ext cx="90061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 CONGREGACIÓN SIERVAS DE MARÍA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CuadroTexto 2"/>
          <p:cNvSpPr/>
          <p:nvPr/>
        </p:nvSpPr>
        <p:spPr>
          <a:xfrm>
            <a:off x="866899" y="814320"/>
            <a:ext cx="6840187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1900,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5 de Abril:  se instala en el amplio y artístico palacio del Marqués de Mancera, para utilizarlo como convento y para servir a Úbeda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la asistencia de pobres y enfermos de manera gratuita.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Las hermanas de esta congregación fundada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Mª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Soledad Torres Acosta,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crearon la primera escuela de enfermería en Madrid (1851).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D03BE4-DCF5-2981-C3B5-3A956E74A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44" y="419539"/>
            <a:ext cx="3190675" cy="24209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AF83E5-3CB6-3EA7-C93E-A0933EA33AAE}"/>
              </a:ext>
            </a:extLst>
          </p:cNvPr>
          <p:cNvSpPr txBox="1"/>
          <p:nvPr/>
        </p:nvSpPr>
        <p:spPr>
          <a:xfrm>
            <a:off x="605642" y="2885704"/>
            <a:ext cx="1107967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Salen, preferentemente, de noche para cuidar y velar por las personas que lo necesiten.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Como religiosas, el carisma las impulsa a ver a Cristo en el enfermo.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Todo el cuidado que les hubiera gustado prestarle a Cristo en su padecimiento, lo prestan en su atención al enfermo.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primer término, en la atención física, enseñando incluso a los familiares cómo tratarlos, y curarlos. También espiritualmente ayudando a los que están sufriendo, y se sientan útiles, ofreciendo su dolor, como Jesús en la Cruz.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“Cuando por la mañana, vuelvo al convento -nos dice sor Encarnación-,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vuelvo cantando, feliz, de haber cuidado a un enfermo. Es algo que no puedo contener;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                                      esa satisfacción de poder ayudar, aliviar y dar cariño a alguien.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Durante el día estoy deseando que llegue la noche, para estar junto al enfermo.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este deseo no es solo algo mío, sino de todas las hermanas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”.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lo largo del siglo no faltaron la religiosas en nuestra ciudad, incluso, en algunas etapas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 convento se utilizó como “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Postulantado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” previo al Noviciado,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siendo numerosas las jóvenes que aquí hicieron sus estudios en régimen de internado.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151" name="Imagen 1"/>
          <p:cNvPicPr/>
          <p:nvPr/>
        </p:nvPicPr>
        <p:blipFill>
          <a:blip r:embed="rId3"/>
          <a:stretch/>
        </p:blipFill>
        <p:spPr>
          <a:xfrm>
            <a:off x="5368320" y="4703760"/>
            <a:ext cx="2050560" cy="1982160"/>
          </a:xfrm>
          <a:prstGeom prst="rect">
            <a:avLst/>
          </a:prstGeom>
          <a:ln w="0">
            <a:noFill/>
          </a:ln>
        </p:spPr>
      </p:pic>
      <p:sp>
        <p:nvSpPr>
          <p:cNvPr id="152" name="CuadroTexto 3"/>
          <p:cNvSpPr/>
          <p:nvPr/>
        </p:nvSpPr>
        <p:spPr>
          <a:xfrm>
            <a:off x="961920" y="225720"/>
            <a:ext cx="3322080" cy="66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ÚBEDA: “LA NUEVA” </a:t>
            </a:r>
            <a:endParaRPr lang="es-ES" sz="180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 Surgió en un pequeño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promontorio de la Loma,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asomada al valle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del Guadalquivir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y cercana a Salaria.</a:t>
            </a: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En las excavaciones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se han podido descubrir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vestigios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de la Edad del Cobre,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de la cultura del Argar,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del Bronce e ibéricos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y de la época romana.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ACaslonPro"/>
                <a:ea typeface="Times New Roman"/>
              </a:rPr>
              <a:t>La Torre de </a:t>
            </a:r>
            <a:r>
              <a:rPr lang="es-ES" sz="1800" b="0" strike="noStrike" spc="-1" dirty="0" err="1">
                <a:solidFill>
                  <a:srgbClr val="C00000"/>
                </a:solidFill>
                <a:latin typeface="ACaslonPro"/>
                <a:ea typeface="Times New Roman"/>
              </a:rPr>
              <a:t>Ibiut</a:t>
            </a: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, también llamada de Asdrúbal,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en el claro bajo del Salvador, pertenecía al recinto del Alcázar, y fue durante siglos testigo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 de que esa zona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era el núcleo originario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ACaslonPro"/>
                <a:ea typeface="Times New Roman"/>
              </a:rPr>
              <a:t>de la nueva ciudad.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Times New Roman"/>
              </a:rPr>
              <a:t>* Fue demolida el año 1847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CuadroTexto 6"/>
          <p:cNvSpPr/>
          <p:nvPr/>
        </p:nvSpPr>
        <p:spPr>
          <a:xfrm>
            <a:off x="8502840" y="233640"/>
            <a:ext cx="2906640" cy="609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“En las excavaciones realizadas en las Eras del Alcázar, en el estrato correspondiente a su época romana, se ha descubierto una lucerna que ostenta un </a:t>
            </a: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CRISMÓN (Cristo Invicto).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El monograma de Cristo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de esta pequeña cerámica testifica que desde los siglos paleocristianos se viene rezando aquí, mirando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a la salida del sol,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imagen perfecta de su advenimiento”.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600" b="0" strike="noStrike" spc="-1">
                <a:solidFill>
                  <a:schemeClr val="dk1"/>
                </a:solidFill>
                <a:latin typeface="Calibri"/>
                <a:ea typeface="DejaVu Sans"/>
              </a:rPr>
              <a:t>(Joaquín Montes)</a:t>
            </a: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***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En la vecina Cástulo también se puede contemplar una </a:t>
            </a: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PATENA  DE CRISTAL </a:t>
            </a: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correspondiente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 a esta época.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Imagen 5"/>
          <p:cNvPicPr/>
          <p:nvPr/>
        </p:nvPicPr>
        <p:blipFill>
          <a:blip r:embed="rId4"/>
          <a:stretch/>
        </p:blipFill>
        <p:spPr>
          <a:xfrm>
            <a:off x="5368320" y="169200"/>
            <a:ext cx="2050560" cy="2035800"/>
          </a:xfrm>
          <a:prstGeom prst="rect">
            <a:avLst/>
          </a:prstGeom>
          <a:ln w="0">
            <a:noFill/>
          </a:ln>
        </p:spPr>
      </p:pic>
      <p:pic>
        <p:nvPicPr>
          <p:cNvPr id="155" name="Imagen 8"/>
          <p:cNvPicPr/>
          <p:nvPr/>
        </p:nvPicPr>
        <p:blipFill>
          <a:blip r:embed="rId5"/>
          <a:stretch/>
        </p:blipFill>
        <p:spPr>
          <a:xfrm>
            <a:off x="5368320" y="2665080"/>
            <a:ext cx="2050560" cy="1888560"/>
          </a:xfrm>
          <a:prstGeom prst="rect">
            <a:avLst/>
          </a:prstGeom>
          <a:ln w="0">
            <a:noFill/>
          </a:ln>
        </p:spPr>
      </p:pic>
      <p:sp>
        <p:nvSpPr>
          <p:cNvPr id="156" name="CuadroTexto 9"/>
          <p:cNvSpPr/>
          <p:nvPr/>
        </p:nvSpPr>
        <p:spPr>
          <a:xfrm>
            <a:off x="5296320" y="2207880"/>
            <a:ext cx="2122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Museo Arqueológico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16" name="CuadroTexto 5"/>
          <p:cNvSpPr/>
          <p:nvPr/>
        </p:nvSpPr>
        <p:spPr>
          <a:xfrm>
            <a:off x="1483920" y="209880"/>
            <a:ext cx="461208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MADRES CARMELITAS DE LA  ENSEÑANZA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CuadroTexto 2"/>
          <p:cNvSpPr/>
          <p:nvPr/>
        </p:nvSpPr>
        <p:spPr>
          <a:xfrm>
            <a:off x="1188720" y="1371600"/>
            <a:ext cx="5189220" cy="50768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1904, 17 Octubre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pone en marcha el curso, bendiciéndose la capilla.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 pesar del reducido número de alumnas,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ilusión es grande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por instruir, educar y evangelizar.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1905: Nuevo traslado.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Al incrementarse el número de alumnas.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1906: 31 Octubre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Sor Teresa Solá consigue la propiedad del palacio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“Conde de Guadiana”, mediante el pago de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50.000 pts.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1907: 26 de Febrero: Inauguración del curso.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Como capilla se había bendecido dos días antes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Iglesia de San Pedro.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Durante todo el siglo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ha permanecido el colegio.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Llama la atención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origen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de esta Congregación: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309D39-CC53-F9E7-7D7F-5753D2334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19" y="849946"/>
            <a:ext cx="4071027" cy="304499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9D4BEA8-EFE7-F7A8-5842-7ACF5BF62EAE}"/>
              </a:ext>
            </a:extLst>
          </p:cNvPr>
          <p:cNvSpPr txBox="1"/>
          <p:nvPr/>
        </p:nvSpPr>
        <p:spPr>
          <a:xfrm>
            <a:off x="7589519" y="4000545"/>
            <a:ext cx="42598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Joaquina de Vedruna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*1783 +1854  (muere con 71años)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Casada y con 9 hijos al quedar viuda con 47 años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funda la Comunidad de las Hermanas Carmelitas de la Caridad (1826). Dedicó el resto de su vida a actividades de enseñanza y asistencia de enfermos.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19" name="CuadroTexto 5"/>
          <p:cNvSpPr/>
          <p:nvPr/>
        </p:nvSpPr>
        <p:spPr>
          <a:xfrm>
            <a:off x="1483920" y="209880"/>
            <a:ext cx="763040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 VUELTA DE LOS PP. CARMELITAS DESCALZOS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CuadroTexto 2"/>
          <p:cNvSpPr/>
          <p:nvPr/>
        </p:nvSpPr>
        <p:spPr>
          <a:xfrm>
            <a:off x="769434" y="579240"/>
            <a:ext cx="8541834" cy="59078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1904, 3 Agosto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El provincial de los Carmelitas fray Venancio de Jesús,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expresa al Sr. Alcalde el gran deseo de los padres Descalzos de poder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fundar de nuevo en esta ciudad; en el lugar de su antiguo Convento,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para perpetuar la memoria y la devoción a S. Juan de la Cruz.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Vuelven los frailes a su viejo monasterio.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les otorga benignamente cesión del Oratorio que lo utilizaron para los cultos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algunas habitaciones adosadas al mismo,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si bien ellos tienen que adquirir, mediante pago, viviendas y huerta,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les habían sido injustamente arrebatadas en el proceso de desamortización,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procediendo inmediatamente a la reedificación y ampliación del convento,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utilizado desde entonces como Noviciado de la Orden.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1905, 24 Noviembre: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el traslado en procesión de las reliquias del Santo,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conservadas en las Descalzas, comienza la vida conventual.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1926, 24 Agosto.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Alegría acrecentada: El humilde san Juan de la Cruz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              era proclamado Doctor de la Iglesia.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1928, 29 Septiembre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N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ueva iglesia dedicada a san Miguel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Muy quebrantada la primitiva por el abandono y avatares de los tiempos,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fue totalmente demolida, levantándose un suntuoso templo.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Sumamente sencilla, con una airosa cúpula sobre el crucero;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responde al más genuino estilo carmelitano.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ECB7D2-B1D3-B28C-B163-206E1399B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321" y="973800"/>
            <a:ext cx="2751438" cy="412715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6AA82E-6B6A-869D-B68F-C01AE4A8C99B}"/>
              </a:ext>
            </a:extLst>
          </p:cNvPr>
          <p:cNvSpPr txBox="1"/>
          <p:nvPr/>
        </p:nvSpPr>
        <p:spPr>
          <a:xfrm>
            <a:off x="9114322" y="5288692"/>
            <a:ext cx="275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ORATORIO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S JUAN DE LA 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22" name="CuadroTexto 5"/>
          <p:cNvSpPr/>
          <p:nvPr/>
        </p:nvSpPr>
        <p:spPr>
          <a:xfrm>
            <a:off x="838080" y="663480"/>
            <a:ext cx="7548480" cy="585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*1907, 9 Mayo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, jueves: En Úbeda se inaugura la Adoración Nocturna,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con el número 333 a nivel Nacional y octava a nivel Diocesano,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en la Iglesia Mayor Parroquial de Santa María de los Reales Alcázares.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Tras la concentración de los adoradores nocturnos en el Iglesia de la Trinidad,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solemne procesión con el cántico de santo Trisagio.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Alocución del Sr. Obispo, Te Deum, Jura de Bandera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y Exposición del Santísimo, turnos de Adoración,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Santa Misa de Madrugada,y procesión por la plaza de Santa María.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Fue su primer presidente y Fundador Don Antonio Orozco Hidalgo.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Como patrón san Antonio, con 47 adoradores, y 31 honorarios.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***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*1848, 6 Diciembre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Nace en Paris La Adoración Nocturna,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gracias a un judío converso llamado Hermann Cohen (1820-1871),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pianista de profesión y de gran prestigio.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***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*1877,3 Noviembre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1ª Vigilia Fundacional en España.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Se reúnen en Madrid, en la iglesia de san Antonio,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frente al palacio de las Cortes siete caballeros, entre ellos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el Siervo de Dios don Luis de Trelles, (1819-1891)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periodista, político y Diputado a Cortes y seis compañeros más.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3" name="Imagen 2"/>
          <p:cNvPicPr/>
          <p:nvPr/>
        </p:nvPicPr>
        <p:blipFill>
          <a:blip r:embed="rId3"/>
          <a:stretch/>
        </p:blipFill>
        <p:spPr>
          <a:xfrm>
            <a:off x="8706240" y="330120"/>
            <a:ext cx="3165840" cy="4569120"/>
          </a:xfrm>
          <a:prstGeom prst="rect">
            <a:avLst/>
          </a:prstGeom>
          <a:ln w="0">
            <a:noFill/>
          </a:ln>
        </p:spPr>
      </p:pic>
      <p:sp>
        <p:nvSpPr>
          <p:cNvPr id="324" name="CuadroTexto 3"/>
          <p:cNvSpPr/>
          <p:nvPr/>
        </p:nvSpPr>
        <p:spPr>
          <a:xfrm>
            <a:off x="8706240" y="5251320"/>
            <a:ext cx="31658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Custodia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Regalo de Luis XIV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A Dña María de Molina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CuadroTexto 6"/>
          <p:cNvSpPr/>
          <p:nvPr/>
        </p:nvSpPr>
        <p:spPr>
          <a:xfrm>
            <a:off x="838080" y="330120"/>
            <a:ext cx="7388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 ADORACIÓN NOCTURNA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3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" dur="3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3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27" name="CuadroTexto 5"/>
          <p:cNvSpPr/>
          <p:nvPr/>
        </p:nvSpPr>
        <p:spPr>
          <a:xfrm>
            <a:off x="1483920" y="209880"/>
            <a:ext cx="90061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SINDICALISMO CATÓLICO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CuadroTexto 2"/>
          <p:cNvSpPr/>
          <p:nvPr/>
        </p:nvSpPr>
        <p:spPr>
          <a:xfrm>
            <a:off x="1954440" y="579240"/>
            <a:ext cx="853596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</a:rPr>
              <a:t>1911: ÚBEDA</a:t>
            </a: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.  Fueron aprobados los estatutos del Círculo Católico Obrero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que proponía como fines la formación religiosa y cultural de sus afiliados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junto con la asistencia económica y socorro mutuo en caso de accidente o jubilación.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Posteriormente este círculo se transformó en sindicato agrario con sede en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la calle Obispo Cobos, antiguo convento donde ahora tiene su sede Hacienda.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Como es sobradamente conocido, el sindicalismo católico agrario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surgió en España durante el último cuarto del siglo XIX,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si bien conoció una expansión espectacular durante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las primeras décadas del siglo XX, tras la publicación en 1891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de la encíclica «Rerun Novarum», ante la compleja problemática social.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En toda España, empezaron a constituirse sindicatos de base católica.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EL llamado catolicismo social intentó dar una solución satisfactoria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a la separación que distanciaba a la Iglesia de la clase obrera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 y que se había acentuado con la desamortización.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En Jaén a principios de siglo funcionaba un Círculo de Obreros Católicos,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que se dedicaba preferentemente a la formación cultural de los obreros.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En general 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los </a:t>
            </a:r>
            <a:r>
              <a:rPr lang="es-ES" sz="1800" b="1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resultados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 fueron exiguos</a:t>
            </a: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, pues al querer conjugar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la piedad con las reivindicaciones e intereses de los trabajadores,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corrían el riesgo de diluir el ideal de la justicia social.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Además, al renunciar de forma explícita a las medidas violentas, dan la impresión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de falta de valentía y eficacia, frente a los otros sindicatos más radicalizados;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Sólo en la provincia de Jaén se habían convocado en el año 1919, 67 huelgas.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30" name="CuadroTexto 5"/>
          <p:cNvSpPr/>
          <p:nvPr/>
        </p:nvSpPr>
        <p:spPr>
          <a:xfrm>
            <a:off x="1483920" y="209880"/>
            <a:ext cx="90061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FINAL DE LOS ESCOLAPIOS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CuadroTexto 2"/>
          <p:cNvSpPr/>
          <p:nvPr/>
        </p:nvSpPr>
        <p:spPr>
          <a:xfrm>
            <a:off x="2997360" y="605160"/>
            <a:ext cx="619488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1920, 30 Septiembre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Todo ocurrió de la forma más simple: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El edificio de la Trinidad necesitaba algunas reparaciones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y el Superior da cuenta en Mayo al Ayuntamiento,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que tras tratarlo en varias sesiones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y no encontrando un acuerdo adecuado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impulsa a los Escolapios a tomar la determinación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de poner fin a su compromiso y su presencia en la ciudad.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 Han sido años fecundos, que han dejado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huella profunda en muchos jóvenes enriquecidos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con su cultura y su espiritualidad.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Según datos, 35 ubetenses han profesado como escolapios.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Una muestra de ello es la figura singular de 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D. Cristóbal Cantero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, escolapio ubetense, que por razones familiares,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dejará la congregación religiosa en los años treinta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y como sacerdote secular se dedicará a la enseñanza.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 Será semilla de nuevos escolapios.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Tres escolapios nacidos en Úbeda morirían mártires.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33" name="CuadroTexto 5"/>
          <p:cNvSpPr/>
          <p:nvPr/>
        </p:nvSpPr>
        <p:spPr>
          <a:xfrm>
            <a:off x="1470240" y="502200"/>
            <a:ext cx="902016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Todo comenzó al tiempo del abandono de Úbeda de los Padres Escolapios.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El Ayuntamiento activa las gestiones en 1925 a fin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que los frailes del Corazón de María regentaran el Colegio de la Trinidad,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 imitación de las Escuelas Pías,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ofreciéndoseles el edificio debidamente acondicionado,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exigiéndoseles que la enseñanza sería gratuita para los niños de Úbeda,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pudiendo los Padres Claretianos organizar un internado.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1926, 23 de Junio: Toman posesión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Al día siguiente es inaugurada la Fundación con una misa de Pontifical,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quedando la Comunidad compuesta por seis Padres.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Times New Roman"/>
              </a:rPr>
              <a:t>1932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Sólo seis años permanece el Colegio en manos de los religiosos.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Según las actas del Ayuntamiento la razón  de la supresión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viene exigida por el Artículo 26 de la Constitución que prohíbe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que los municipios favorezcan a las Congregaciones Religiosas.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Por tanto debe rescindirse el contrato ya que el edificio es municipal.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No obstante continúan en el Colegio hasta el final de Diciembre,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haciéndose cargo mediante inventario de los bienes del colegio, el Ayuntamiento.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 A partir de ese momento los PP. Claretianos tendrán que reducir su estancia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 las habitaciones aledañas del templo, propiedad del Obispado,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renunciando al conjunto del colegio que comenzaría a gestionarse como escuela pública.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 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De los profesores queda el recuerdo de Gil de Aramendía y Nemesio Mazárraga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CuadroTexto 2"/>
          <p:cNvSpPr/>
          <p:nvPr/>
        </p:nvSpPr>
        <p:spPr>
          <a:xfrm>
            <a:off x="2850840" y="169560"/>
            <a:ext cx="6361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PP. DEL CORAZÓN DE MARÍA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n 4"/>
          <p:cNvPicPr/>
          <p:nvPr/>
        </p:nvPicPr>
        <p:blipFill>
          <a:blip r:embed="rId2"/>
          <a:stretch/>
        </p:blipFill>
        <p:spPr>
          <a:xfrm>
            <a:off x="0" y="-209880"/>
            <a:ext cx="12189240" cy="7065000"/>
          </a:xfrm>
          <a:prstGeom prst="rect">
            <a:avLst/>
          </a:prstGeom>
          <a:ln w="0">
            <a:noFill/>
          </a:ln>
        </p:spPr>
      </p:pic>
      <p:sp>
        <p:nvSpPr>
          <p:cNvPr id="336" name="CuadroTexto 5"/>
          <p:cNvSpPr/>
          <p:nvPr/>
        </p:nvSpPr>
        <p:spPr>
          <a:xfrm>
            <a:off x="1483920" y="209880"/>
            <a:ext cx="90061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Tw Cen MT"/>
              <a:ea typeface="DejaVu Sans"/>
            </a:endParaRPr>
          </a:p>
        </p:txBody>
      </p:sp>
      <p:sp>
        <p:nvSpPr>
          <p:cNvPr id="337" name="CuadroTexto 2"/>
          <p:cNvSpPr/>
          <p:nvPr/>
        </p:nvSpPr>
        <p:spPr>
          <a:xfrm>
            <a:off x="1882440" y="711360"/>
            <a:ext cx="817308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1934, 11 de octubre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Un grupo de piadosos jóvenes católicos de Úbeda se reúnen en la sacristía de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San Nicolás y, dirigidos por el sacerdote D. Cristóbal Herrador Molina –que sería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el primer Consiliario del Centro–, fundan la 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Juventud Masculina de Acción Católica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Entre aquellos jóvenes se encontraban Juan Pasquau, Antonio Vico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y Andrés Escalzo, que será elegido primer Presidente de la JAC de Úbeda.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Muy pocos meses después la incipiente estructura organizativa de la JAC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es desbaratada por la guerra civil, y la JAC desaparece,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si bien sus miembros realizan algunas actividades clandestinas,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tales como ayudar a los sacerdotes que a escondidas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reparten la comunión por las casas.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***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A finales del siglo XIX, la Iglesia había comenzado a sentir la necesidad de organizaciones de seglares para dar respuesta a las nuevas necesidades de la época.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* </a:t>
            </a: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1931: El papa Pío XI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dio forma definitiva a la Acción Católica, ante la disolución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de las asociaciones católicas de jóvenes en Italia, decretada por Mussolini.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Su actividad principal: los círculos de formación, para jóvenes, obreros, y mayores, implantados en todas las Parroquias, siendo muchos los seglares de A.C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que murieron mártires en nuestra guerra. Un ejemplo: </a:t>
            </a: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José Mª Poyatos.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CuadroTexto 3"/>
          <p:cNvSpPr/>
          <p:nvPr/>
        </p:nvSpPr>
        <p:spPr>
          <a:xfrm>
            <a:off x="3406680" y="229680"/>
            <a:ext cx="5124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 ACCIÓN CATÓLICA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40" name="CuadroTexto 5"/>
          <p:cNvSpPr/>
          <p:nvPr/>
        </p:nvSpPr>
        <p:spPr>
          <a:xfrm>
            <a:off x="0" y="279000"/>
            <a:ext cx="896688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XX: AÑOS 1930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CuadroTexto 2"/>
          <p:cNvSpPr/>
          <p:nvPr/>
        </p:nvSpPr>
        <p:spPr>
          <a:xfrm>
            <a:off x="1116000" y="579240"/>
            <a:ext cx="709524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década de los años treinta, significó para la iglesia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una vuelta no deseada a las dificultades del pasado: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quiebra de la religiosidad oficial, anticlericalismo,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persecución de las órdenes religiosas y lucha por erradicar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enseñanza y la influencia religiosa en la sociedad.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El intento por parte de la jerarquía para que los católicos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aceptasen a las nuevas autoridades, chocó muy pronto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 la actitud beligerante en contra de lo religioso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por parte de los nuevos poderes,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tratando de imponer por la fuerza un laicismo,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todas luces contrario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la mayoría de los ciudadanos.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quema de los conventos al comienzo de la República,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sin que las autoridades hicieran nada por impedirlo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es todo un símbolo, que hacía presagiar lo peor.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Hechos dolorosos como la la expulsión de los jesuitas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prohibición de los crucifijos en las escuelas,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del toque de las campanas,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o la prohibición de celebrar el entierro religioso,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son signos externos de un ataque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más profundo a los sentimientos de todo un pueblo.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Imagen 3"/>
          <p:cNvPicPr/>
          <p:nvPr/>
        </p:nvPicPr>
        <p:blipFill>
          <a:blip r:embed="rId3"/>
          <a:stretch/>
        </p:blipFill>
        <p:spPr>
          <a:xfrm>
            <a:off x="8969760" y="2844000"/>
            <a:ext cx="3043800" cy="2655000"/>
          </a:xfrm>
          <a:prstGeom prst="rect">
            <a:avLst/>
          </a:prstGeom>
          <a:ln w="0">
            <a:noFill/>
          </a:ln>
        </p:spPr>
      </p:pic>
      <p:sp>
        <p:nvSpPr>
          <p:cNvPr id="343" name="CuadroTexto 6"/>
          <p:cNvSpPr/>
          <p:nvPr/>
        </p:nvSpPr>
        <p:spPr>
          <a:xfrm>
            <a:off x="10117080" y="5715000"/>
            <a:ext cx="15361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San Juanito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Miguel Ángel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3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345" name="Imagen 3"/>
          <p:cNvPicPr/>
          <p:nvPr/>
        </p:nvPicPr>
        <p:blipFill>
          <a:blip r:embed="rId3"/>
          <a:stretch/>
        </p:blipFill>
        <p:spPr>
          <a:xfrm>
            <a:off x="8969760" y="2844000"/>
            <a:ext cx="3043800" cy="2655000"/>
          </a:xfrm>
          <a:prstGeom prst="rect">
            <a:avLst/>
          </a:prstGeom>
          <a:ln w="0">
            <a:noFill/>
          </a:ln>
        </p:spPr>
      </p:pic>
      <p:sp>
        <p:nvSpPr>
          <p:cNvPr id="346" name="CuadroTexto 6"/>
          <p:cNvSpPr/>
          <p:nvPr/>
        </p:nvSpPr>
        <p:spPr>
          <a:xfrm>
            <a:off x="10117080" y="5715000"/>
            <a:ext cx="15361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San Juanito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Calibri"/>
                <a:ea typeface="DejaVu Sans"/>
              </a:rPr>
              <a:t>Miguel Ángel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CuadroTexto 7"/>
          <p:cNvSpPr/>
          <p:nvPr/>
        </p:nvSpPr>
        <p:spPr>
          <a:xfrm>
            <a:off x="529200" y="261360"/>
            <a:ext cx="7908480" cy="64618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GUERRA CIVIL: 1936-39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Esta persecución religiosa en España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sobrepasa con creces las sufridas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 la Iglesia a lo largo de los siglos.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Jaén fue una de las Diócesis que padeció mayor número de víctimas.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los 240 sacerdotes con que contaba fueron eliminados 124,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así mismo 8 religiosos, y 3 religiosas.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Sabido es que el obispo, Manuel Basulto Jiménez,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pereció en Vallecas el 12 de agosto 36, habiendo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formado parte del llamado tren de la muerte.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PROLEGÓMENOS EN ÚBEDA: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 las Actas del Consistorio a lo largo de la República puede apreciarse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ruptura de la convivencia pacífica, siendo frecuentes las referencias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la supresión de las subvenciones a la Iglesia, -colegio de la Trinidad-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las prohibiciones de algunas procesiones.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mismo padre Claudio, carmelita, nos habla del acoso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que se veían sometidos los religiosos por la calle.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19 Julio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domingo: Comienzan los altercados en la misa de la mañana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los PP. Carmelitas, y aquella misma tarde es conducido al Cuartelillo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joven obrero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José María Poyatos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encontrándose en el mismo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algunos miembros de la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Adoración Nocturna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que habían sido también encarcelados,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11 de ellos, perderían sus vidas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“por sus ideas”.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49" name="CuadroTexto 5"/>
          <p:cNvSpPr/>
          <p:nvPr/>
        </p:nvSpPr>
        <p:spPr>
          <a:xfrm>
            <a:off x="1498680" y="0"/>
            <a:ext cx="899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1936: CONVENTOS RELIGIOSOS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0" name="Tabla 2"/>
          <p:cNvGraphicFramePr/>
          <p:nvPr>
            <p:extLst>
              <p:ext uri="{D42A27DB-BD31-4B8C-83A1-F6EECF244321}">
                <p14:modId xmlns:p14="http://schemas.microsoft.com/office/powerpoint/2010/main" val="2863121180"/>
              </p:ext>
            </p:extLst>
          </p:nvPr>
        </p:nvGraphicFramePr>
        <p:xfrm>
          <a:off x="406440" y="399960"/>
          <a:ext cx="11340720" cy="6229080"/>
        </p:xfrm>
        <a:graphic>
          <a:graphicData uri="http://schemas.openxmlformats.org/drawingml/2006/table">
            <a:tbl>
              <a:tblPr/>
              <a:tblGrid>
                <a:gridCol w="567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90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PGothic"/>
                        </a:rPr>
                        <a:t>PADRES CARMELITAS DESCALZOS</a:t>
                      </a:r>
                      <a:r>
                        <a:rPr lang="es-ES_tradnl" sz="1800" b="1" i="1" strike="noStrike" spc="-1" dirty="0">
                          <a:solidFill>
                            <a:srgbClr val="C00000"/>
                          </a:solidFill>
                          <a:latin typeface="Tw Cen MT"/>
                          <a:ea typeface="MS PGothic"/>
                        </a:rPr>
                        <a:t>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i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Había en el 1936, 6 Padres;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i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5 Profesos y 6 Novicios.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El 20 de Julio lunes, a las 11,30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Con la excusa de un registro en busca de armas,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un grupo bastante numeroso de personas armadas invadieron el convento, lo saquearon y destrozaron.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L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 Comunidad se vio vejada y humillada, siendo amenazados con ser arrojados desde la azotea.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El Prior fue apaleado hiriéndolo en la cabeza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y el P. Claudio herido 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con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dos puñaladas,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a duras penas consigue llegar a la Cruz Roja,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acorralado e insultado por un grupo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de personas dispuestas a acabar con él.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Fray Emiliano, de 72 años, es acogido en el Asilo.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Del sobresalto muere al poco tiempo.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1937, 30 Abril</a:t>
                      </a:r>
                      <a:r>
                        <a:rPr lang="es-ES_tradnl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: 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la cárcel de Jaén –catedral-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morirá el joven carmelita: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Fray Jesús de san Juan de la Cruz, (30 años)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NOTA: EN LA  ACTUALIDAD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SE PUEDE ADMIRAR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SU MAGNÍFICO MUSEO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PGothic"/>
                        </a:rPr>
                        <a:t>PADRES CLARETIANOS: del Corazón de María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i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Había 5 Padres y 1 hermano en 1936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El 20 y 21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de Julio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sufrieron violento registro.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Domingo 26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, por la tarde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fueron expulsados de la Trinidad.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EL P. Heliodoro Hernáez, 41 años.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12 de Agosto. Descubierto por una vecina,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un grupo de milicianos lo sacó de la casa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y maltratado por la Torrenueva, murió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tiroteado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por una miliciana, junto al Campo de futbol “Iberia”.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P. Leandro Pardos Cañada- 47 años.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Capellán del Hospital y Adorador Nocturno.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Mártir  el 28-10-1936.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la madrugada  lo sacaron de la prisión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junto con otros siete militares de la Caja de Reclutas, algunos Adoradores Nocturnos.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Les dieron muerte en la carretera a Jimena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el paraje conocido por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Nínchez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Mazárraga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por sus conocimientos en electricidad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trabajó en talleres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Costán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El superior P. Gil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Aramendía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y el hermano Matías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estuvieron escondidos con algunos conocidos.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58" name="CuadroTexto 2"/>
          <p:cNvSpPr/>
          <p:nvPr/>
        </p:nvSpPr>
        <p:spPr>
          <a:xfrm>
            <a:off x="8268480" y="244800"/>
            <a:ext cx="305784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Un testimonio de la presencia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del cristianismo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nuestra comarca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durante la época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spc="-1">
                <a:solidFill>
                  <a:schemeClr val="dk1"/>
                </a:solidFill>
                <a:latin typeface="Tw Cen MT"/>
                <a:ea typeface="DejaVu Sans"/>
              </a:rPr>
              <a:t>Visigoda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(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S. </a:t>
            </a:r>
            <a:r>
              <a:rPr lang="es-ES" sz="2000" spc="-1" dirty="0">
                <a:solidFill>
                  <a:schemeClr val="dk1"/>
                </a:solidFill>
                <a:latin typeface="Tw Cen MT"/>
                <a:ea typeface="DejaVu Sans"/>
              </a:rPr>
              <a:t>VI-VII)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 el </a:t>
            </a:r>
            <a:r>
              <a:rPr lang="es-ES" sz="2000" spc="-1" dirty="0">
                <a:solidFill>
                  <a:schemeClr val="dk1"/>
                </a:solidFill>
                <a:latin typeface="Tw Cen MT"/>
                <a:ea typeface="DejaVu Sans"/>
              </a:rPr>
              <a:t>oratorio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rupestre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</a:t>
            </a:r>
            <a:r>
              <a:rPr lang="es-ES" sz="2000" b="0" strike="noStrike" spc="-1" dirty="0" err="1">
                <a:solidFill>
                  <a:srgbClr val="C00000"/>
                </a:solidFill>
                <a:latin typeface="Tw Cen MT"/>
                <a:ea typeface="DejaVu Sans"/>
              </a:rPr>
              <a:t>Valdecanales</a:t>
            </a: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cerca del Santuario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Guadalupe.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él, se pueden observar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varias cámaras irregulares,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excavadas en una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pared vertical.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 cueva mayor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 la central,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utilizada como oratorio.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Las otras dos más pequeñas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hacían de baptisterio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residencia.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CuadroTexto 5"/>
          <p:cNvSpPr/>
          <p:nvPr/>
        </p:nvSpPr>
        <p:spPr>
          <a:xfrm>
            <a:off x="1496160" y="365040"/>
            <a:ext cx="193284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En el año 711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los árabes invaden España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llegando hasta Úbeda tomándola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saco.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No pudieron abrir las puertas sus moradores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al enemigo, como se ha dicho, ya que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aquel entonces la villa no estaba fortificada</a:t>
            </a:r>
            <a:r>
              <a:rPr lang="es-ES" sz="1800" b="0" strike="noStrike" spc="-1">
                <a:solidFill>
                  <a:schemeClr val="dk1"/>
                </a:solidFill>
                <a:latin typeface="Times New Roman"/>
                <a:ea typeface="DejaVu Sans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Imagen 3"/>
          <p:cNvPicPr/>
          <p:nvPr/>
        </p:nvPicPr>
        <p:blipFill>
          <a:blip r:embed="rId3"/>
          <a:stretch/>
        </p:blipFill>
        <p:spPr>
          <a:xfrm>
            <a:off x="4746240" y="244800"/>
            <a:ext cx="2298960" cy="2580120"/>
          </a:xfrm>
          <a:prstGeom prst="rect">
            <a:avLst/>
          </a:prstGeom>
          <a:ln w="0">
            <a:noFill/>
          </a:ln>
        </p:spPr>
      </p:pic>
      <p:pic>
        <p:nvPicPr>
          <p:cNvPr id="161" name="Imagen 7"/>
          <p:cNvPicPr/>
          <p:nvPr/>
        </p:nvPicPr>
        <p:blipFill>
          <a:blip r:embed="rId4"/>
          <a:stretch/>
        </p:blipFill>
        <p:spPr>
          <a:xfrm>
            <a:off x="4756800" y="3306600"/>
            <a:ext cx="2298960" cy="2811600"/>
          </a:xfrm>
          <a:prstGeom prst="rect">
            <a:avLst/>
          </a:prstGeom>
          <a:ln w="0">
            <a:noFill/>
          </a:ln>
        </p:spPr>
      </p:pic>
      <p:sp>
        <p:nvSpPr>
          <p:cNvPr id="162" name="CuadroTexto 8"/>
          <p:cNvSpPr/>
          <p:nvPr/>
        </p:nvSpPr>
        <p:spPr>
          <a:xfrm>
            <a:off x="4746240" y="2935080"/>
            <a:ext cx="2517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6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AÑO 711:INVASIÓN ÁRABE</a:t>
            </a:r>
            <a:endParaRPr lang="es-E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CuadroTexto 9"/>
          <p:cNvSpPr/>
          <p:nvPr/>
        </p:nvSpPr>
        <p:spPr>
          <a:xfrm>
            <a:off x="4756800" y="6118200"/>
            <a:ext cx="228840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VALDECANALES</a:t>
            </a: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rgbClr val="C00000"/>
                </a:solidFill>
                <a:latin typeface="Calibri"/>
              </a:rPr>
              <a:t>Siglo VI-VII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52" name="CuadroTexto 5"/>
          <p:cNvSpPr/>
          <p:nvPr/>
        </p:nvSpPr>
        <p:spPr>
          <a:xfrm>
            <a:off x="1498680" y="0"/>
            <a:ext cx="899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1936: TEMPLOS Y PARROQUIAS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3" name="Tabla 6"/>
          <p:cNvGraphicFramePr/>
          <p:nvPr>
            <p:extLst>
              <p:ext uri="{D42A27DB-BD31-4B8C-83A1-F6EECF244321}">
                <p14:modId xmlns:p14="http://schemas.microsoft.com/office/powerpoint/2010/main" val="2749193607"/>
              </p:ext>
            </p:extLst>
          </p:nvPr>
        </p:nvGraphicFramePr>
        <p:xfrm>
          <a:off x="177840" y="399960"/>
          <a:ext cx="11851920" cy="6400800"/>
        </p:xfrm>
        <a:graphic>
          <a:graphicData uri="http://schemas.openxmlformats.org/drawingml/2006/table">
            <a:tbl>
              <a:tblPr/>
              <a:tblGrid>
                <a:gridCol w="395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98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PGothic"/>
                        </a:rPr>
                        <a:t>IGLESIA:  EL SALVADOR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Profanada el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26 de Julio de 1936.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Tw Cen MT" panose="020B0602020104020603" pitchFamily="34" charset="77"/>
                        </a:rPr>
                        <a:t>(Domingo)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Entre las pérdidas más irreparables está el Retablo de la Transfiguración de Alonso de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Berrugete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Las figuras que pudieron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ser desmontadas (excepto la del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Divino Salvador) fueron quemadas.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El San Juanito de Miguel Ángel,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destrozado en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17 fragmentos.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 Desmontada la reja de Villalpando.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Incluso se atrevieron a profanar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 cripta familiar.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El templo se utilizó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como almacén y cochera.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Tw Cen MT"/>
                          <a:ea typeface="Times New Roman"/>
                        </a:rPr>
                        <a:t>CLERO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: D. Nicolás López Villalta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Capellán, martirizado el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10-12-1938.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Junto a la Cruz de Villalta.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D. 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Leopoldo Córdoba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Pelaez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m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urió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de muerte natural.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Sobrevivió el otro Capellán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D. Ángel Campos Baeza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PGothic"/>
                        </a:rPr>
                        <a:t>SANTA MARÍA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Profanada  el 26 de julio de1936.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e pierde casi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totalidad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su riquísimo patrimonio, histórico, artístico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y religioso.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En la hoguera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junto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a cuadros y retablos de gran valor,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ardió la imagen de Jesús Nazareno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y el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riquisimo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 archivo parroquial.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La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i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magen de la Patrona desapareció juntamente con la Custodia valiosísima, regalo del Rey Sol.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  <a:ea typeface="Times New Roman"/>
                        </a:rPr>
                        <a:t>CLERO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: Juan Rubio Sánchez (33 años)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su hermano Vicente (35 años),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sacerdotes y sobrinos del párroco,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conscientes de su final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conducidos hacia el cementerio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se confesaron mutuamente;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fueron fusilados el 20-8-1936.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Su tío D. Juan José Sánchez Medina, muere de depresión el 16-11-38.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 D. 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Cayetano Fernández (63 años)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M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ártir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el 25-8-1936 en el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Encinarejo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Se salva D. Marcos Hidalgo Sierra.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SAN PABLO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Declarada Monumento Nacional en1926.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Víctima del pillaje y de la hoguera: Retablos, imágenes, enseres religiosos, algunos de gran valor artístico y religioso desaparecieron.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Se salvó el archivo parroquial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iniciado en el siglo XVI.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  <a:ea typeface="Times New Roman"/>
                        </a:rPr>
                        <a:t>CLERO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: Se salvó D. José Amadeo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Moreno Cortés, Párroco.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Arcipreste después de la Guerra,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nos deja un testimonio estremecedor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lo que supuso esta contienda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el plano humano, artístico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espiritual a nivel de Úbeda.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Otro sacerdote que sobrevivió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también muy querido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vinculado a esta Parroquia 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D. Rodrigo Jiménez Serrano,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Coadjutor hasta el año 1946.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55" name="CuadroTexto 5"/>
          <p:cNvSpPr/>
          <p:nvPr/>
        </p:nvSpPr>
        <p:spPr>
          <a:xfrm>
            <a:off x="1498680" y="0"/>
            <a:ext cx="899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1936: TEMPLOS Y PARROQUIAS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6" name="Tabla 6"/>
          <p:cNvGraphicFramePr/>
          <p:nvPr/>
        </p:nvGraphicFramePr>
        <p:xfrm>
          <a:off x="177840" y="399960"/>
          <a:ext cx="11924280" cy="6457680"/>
        </p:xfrm>
        <a:graphic>
          <a:graphicData uri="http://schemas.openxmlformats.org/drawingml/2006/table">
            <a:tbl>
              <a:tblPr/>
              <a:tblGrid>
                <a:gridCol w="397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576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PARROQUIA SAN NICOLAS</a:t>
                      </a:r>
                      <a:r>
                        <a:rPr lang="es-ES" sz="20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: </a:t>
                      </a:r>
                      <a:endParaRPr lang="es-E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Fundada en el siglo XIII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ha disfrutado de un bello templo, propicio para el encuentro con Dios,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por su sencillez y por la exquisitez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su más genuino gótico.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el año 1936 vivió la situación dramática, de ver allanado su templo, expoliados sus tesoros y reliquias, destruidos sus artísticos retablos y quemadas sus imágenes.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Según testimonios de la época, fue ocupado por el sindicato de esparteros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capacheros.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Se salvó el archivo del siglo XVI.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CLERO: El Párroco D. 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Juan Plácido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Rojas  Gallego</a:t>
                      </a: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(48 años), fue asesinado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en </a:t>
                      </a: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 Torrenueva el 8-9-1936.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SOBREVIVIERON: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D. Cristóbal Herrador Molina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D. Juan Diego de Dios Barrero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D. Juan Redondo Rus.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PARROQUIA DE SAN ISIDORO</a:t>
                      </a:r>
                      <a:r>
                        <a:rPr lang="es-ES_tradnl" sz="1800" b="0" strike="noStrike" spc="-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Calibri"/>
                        </a:rPr>
                        <a:t>: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En la  guerra desaparecieron: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el retablo construido en 1759 por Augusto Jurado, con pinturas de Pedro Valverde y  tallas de Antonio Medina y Marcos Sánchez, así como la sillería del coro, tallada por el maestro de Baeza, José de Dios Ayuda.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Profanada  durante la guerra, y convertida en almacén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 su subsuelo  sirvió de refugio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Se salvó el archivo del siglo XVI.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CLERO: El Párroco D. José Leopoldo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Labrador Peña en la cárcel de Jaén,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dió un admirable testimonio.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Siguió como párroco hasta el 1947.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Calibri"/>
                        </a:rPr>
                        <a:t>D. Antonio Roa Montero. </a:t>
                      </a: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Coadjutor.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murió de infarto en el “Cuartelillo”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el 10 de febrero de 1938.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Sobrevivió: D. Juan Fausto Ogallar.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D. Bonifacio García León: 8-11-1938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murió de muerte natural.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LORENZO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Suprimida como parroquia en el siglo XIX  no obstante siguió celebrándose la misa. Saqueada durante la Guerra Civil,  inició un proceso de deterioro,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 pasando a utilizarse como taller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y almacén de altares y tronos.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NOTA: Un acuerdo con el Ayuntamiento permitió su recuperación y su uso con fines culturales el 14 de Mayo de 2013.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SANTO DOMINGO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De alto valor arquitectónico y artístico.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Hasta la guerra se celebraba Misa.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Su último capellán D. Simón Moya Baudí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vivió clandestinamente +1938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NOTA: Su uso corresponde  a la Unión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de Cofradías desde el año 2009.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PEDRO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Tras la marcha de las Carmelitas.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Por convenio del año 2010,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se ha cedido su uso y cuidado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al Hotel “Palacio de Úbeda”.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58" name="Tabla 2"/>
          <p:cNvGraphicFramePr/>
          <p:nvPr/>
        </p:nvGraphicFramePr>
        <p:xfrm>
          <a:off x="2940480" y="719640"/>
          <a:ext cx="6508080" cy="5577840"/>
        </p:xfrm>
        <a:graphic>
          <a:graphicData uri="http://schemas.openxmlformats.org/drawingml/2006/table">
            <a:tbl>
              <a:tblPr/>
              <a:tblGrid>
                <a:gridCol w="6508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762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 persecución de las religiosas fue menos sangrienta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que la sufrida por sus hermanos varones.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También resulta evidente la necesidad de distinguir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entre las religiosas de asilos y hospitales,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las de enseñanza y las de clausura.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las primeras, aunque la norma común de la expulsión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sus residencias se las aplicó en su mayoría,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hubo bastantes casos en que pudieron continuar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sus meneste­res,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aunque casi siempre sin hábito.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Hay que observar que la persecución oficial fue míni­ma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(3 en jaén).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Fue precisamente esa necesidad de ocultarse el problema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 que se fue reduciendo la triste condición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 aquellas mujeres,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fuera de sus con­ventos —como peces fuera del agua—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«el peregrinar accidentado y angus­tioso» de las que Montero dice: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«¡cuántas odiseas anónimas !».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9" name="CuadroTexto 2"/>
          <p:cNvSpPr/>
          <p:nvPr/>
        </p:nvSpPr>
        <p:spPr>
          <a:xfrm>
            <a:off x="4010400" y="125640"/>
            <a:ext cx="43538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1936: PERSECUCIÓN A LAS RELIGIOSAS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uadroTexto 3"/>
          <p:cNvSpPr/>
          <p:nvPr/>
        </p:nvSpPr>
        <p:spPr>
          <a:xfrm>
            <a:off x="10436400" y="125640"/>
            <a:ext cx="179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62" name="CuadroTexto 5"/>
          <p:cNvSpPr/>
          <p:nvPr/>
        </p:nvSpPr>
        <p:spPr>
          <a:xfrm>
            <a:off x="1498680" y="0"/>
            <a:ext cx="899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COMUNIDADES  DE RELIGIOSAS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63" name="Tabla 6"/>
          <p:cNvGraphicFramePr/>
          <p:nvPr>
            <p:extLst>
              <p:ext uri="{D42A27DB-BD31-4B8C-83A1-F6EECF244321}">
                <p14:modId xmlns:p14="http://schemas.microsoft.com/office/powerpoint/2010/main" val="1893835307"/>
              </p:ext>
            </p:extLst>
          </p:nvPr>
        </p:nvGraphicFramePr>
        <p:xfrm>
          <a:off x="177840" y="399960"/>
          <a:ext cx="11924280" cy="6279840"/>
        </p:xfrm>
        <a:graphic>
          <a:graphicData uri="http://schemas.openxmlformats.org/drawingml/2006/table">
            <a:tbl>
              <a:tblPr/>
              <a:tblGrid>
                <a:gridCol w="397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98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MM.CARMELITAS DESCALZAS</a:t>
                      </a:r>
                      <a:r>
                        <a:rPr lang="es-ES" sz="1800" b="0" i="1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i="1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 </a:t>
                      </a:r>
                      <a:r>
                        <a:rPr lang="es-ES" sz="1800" b="0" i="1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Fundada el 7 de junio de 1595.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Tenía </a:t>
                      </a:r>
                      <a:r>
                        <a:rPr lang="es-ES" sz="1800" b="0" i="1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 20 monjas y 5 legas.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20 de Julio de 1936.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Los milicianos invadieron el convento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destrozaron los retablos y cuadros.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 la noche expulsaron a las religiosas; siete de ellas, las mayores,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consiguieron ser acogidas en las Hermanitas de los Ancianos,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el resto tuvo que buscar refugio entre parientes y conocidos.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Salvaron parte de su patrimonio,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gracias a que habían abierto una comunicación y trasladaron a una habitación los objetos de valor histórico-artístico, tabicando luego la pared.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convento fue cuartel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albergue de refugiados.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NOTA: EN LA  ACTUALIDAD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SE PUEDE ADMIRAR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SU MAGNÍFICO MUSEO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Mincho"/>
                        </a:rPr>
                        <a:t>CONVENTO DE CLARISAS</a:t>
                      </a:r>
                      <a:r>
                        <a:rPr lang="es-ES_tradnl" sz="1800" b="0" i="1" strike="noStrike" spc="-1" dirty="0">
                          <a:solidFill>
                            <a:schemeClr val="lt1"/>
                          </a:solidFill>
                          <a:latin typeface="Tw Cen MT"/>
                          <a:ea typeface="MS Mincho"/>
                        </a:rPr>
                        <a:t>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i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Fundado en 1290.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i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Visitado por La reina Isabel  5-11-1489.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Tenía 13 madres y 4 hermanas.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El día  19, Domingo,1936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. El capellán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D. Juan les  dijo misa a puerta cerrada,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pero pasaron la semana en el convento.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1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El día 26 Domingo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, les comunicó la necesidad de dejar la clausura y salir. Aquel día el convento fue asaltado.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R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etablos e imágenes fueron quemados.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él se alojó un batallón de soldados,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des­pués cientos de personas.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* Reunidas clandestinamente en la casa del </a:t>
                      </a:r>
                      <a:r>
                        <a:rPr lang="es-ES_tradnl" sz="1800" b="0" strike="noStrike" spc="-1" dirty="0" err="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monjero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el día 12-VIII, santa Clara, tras un chivatazo, fueron llevadas las religiosas a la cárcel de Jaén.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Mincho"/>
                        </a:rPr>
                        <a:t>D. Juan Villar de Dios,</a:t>
                      </a: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(56 años),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detenido en su casa murió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mártir el 7-9-1936 en el Clavijo.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HERMANITAS DE LOS ANCIANOS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Casa fundada 1885.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Al ser una fundación francesa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fueron más afortunadas.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Pudieron continuar sus respectivos menesteres de atención a los ancianos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conservando el hábi­to dentro de la casa,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siempre con el visto bueno del comité.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Cuando salían fuera, su atuendo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era tan modesto y peculiar que todo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el mundo las reconocía como las hermanitas, tratándolas con respeto.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Gracias a su influencia se respetó la vida al capellán, D. Antonio Rienda Barba,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que siguió celebrando en las casas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distribuyendo la Eucaristía.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En el Asilo se salvaron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10 religiosos: Carmelitas y Claretianos;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18 Religiosas: 7 Carmelitas; 7 Siervas;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2 Carmelitas Enseñanza y 2 de Baeza.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65" name="Tabla 2"/>
          <p:cNvGraphicFramePr/>
          <p:nvPr/>
        </p:nvGraphicFramePr>
        <p:xfrm>
          <a:off x="2031840" y="719640"/>
          <a:ext cx="8127720" cy="5852160"/>
        </p:xfrm>
        <a:graphic>
          <a:graphicData uri="http://schemas.openxmlformats.org/drawingml/2006/table">
            <a:tbl>
              <a:tblPr/>
              <a:tblGrid>
                <a:gridCol w="8127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508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1936: HIJAS DE MARÍA: HOSPITAL DE SANTIAGO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Siguieron su labor asistencial, aunque no exentas de sobresaltos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ya que algunos sacerdotes y religiosos se acogieron a su protección,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y era constante la injerencia de personas más radicalizadas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que las vigilaban continuamente y trataban de impedir su labor,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acusándolas continuamente al Alcalde.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Times New Roman"/>
                        </a:rPr>
                        <a:t>CARMELITAS DE LA ENSEÑANZA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5 hermanas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Al considerar su labor como algo elitista,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las expulsaron del Colegio, siendo acogidas 2 en el Asilo.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El palacio fue ocupado, parte como vivienda particular,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parte como escuelas nacionales,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Times New Roman"/>
                        </a:rPr>
                        <a:t> sufriendo grandes daños en toda su estructura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  <a:ea typeface="Times New Roman"/>
                        </a:rPr>
                        <a:t>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  <a:ea typeface="MS PGothic"/>
                        </a:rPr>
                        <a:t>SIERVAS DE MARÍA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Obligadas a dejar el convento,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7 de ellas se refugiaron en el Asilo de Ancianos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y  las demás tuvieron que acogerse a la hospitalidad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  <a:ea typeface="MS PGothic"/>
                        </a:rPr>
                        <a:t>de conocidos y amigos.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67" name="CuadroTexto 5"/>
          <p:cNvSpPr/>
          <p:nvPr/>
        </p:nvSpPr>
        <p:spPr>
          <a:xfrm>
            <a:off x="1498680" y="0"/>
            <a:ext cx="8991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1936-39: MÁRTIRES BEATIFICADOS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68" name="Tabla 6"/>
          <p:cNvGraphicFramePr/>
          <p:nvPr>
            <p:extLst>
              <p:ext uri="{D42A27DB-BD31-4B8C-83A1-F6EECF244321}">
                <p14:modId xmlns:p14="http://schemas.microsoft.com/office/powerpoint/2010/main" val="3852027183"/>
              </p:ext>
            </p:extLst>
          </p:nvPr>
        </p:nvGraphicFramePr>
        <p:xfrm>
          <a:off x="1815120" y="399960"/>
          <a:ext cx="8677800" cy="2773680"/>
        </p:xfrm>
        <a:graphic>
          <a:graphicData uri="http://schemas.openxmlformats.org/drawingml/2006/table">
            <a:tbl>
              <a:tblPr/>
              <a:tblGrid>
                <a:gridCol w="289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4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CLARETIANO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HELIODORO HERNÁEZ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6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Mártir:  12-08-36. (41 años)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   </a:t>
                      </a:r>
                      <a:r>
                        <a:rPr lang="es-ES" sz="16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Junto al campo de fútbol           “Iberia”.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SEGLAR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JOSÉ </a:t>
                      </a:r>
                      <a:r>
                        <a:rPr lang="es-ES_tradnl" sz="1800" b="0" strike="noStrike" spc="-1" dirty="0" err="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Mª</a:t>
                      </a: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 POYATOS RUIZ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Mártir 3 -10- 1936.( 22 años)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6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Delante de la + Cementerio.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CLARETIANO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LEANDRO PARDOS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Mártir: 28-10-36.(</a:t>
                      </a:r>
                      <a:r>
                        <a:rPr lang="es-ES_tradnl" sz="16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47 AÑOS</a:t>
                      </a:r>
                      <a:r>
                        <a:rPr lang="es-ES_tradnl" sz="14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) </a:t>
                      </a: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4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Con otros 7: Carretera de Jimena.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4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En </a:t>
                      </a:r>
                      <a:r>
                        <a:rPr lang="es-ES_tradnl" sz="1400" b="0" strike="noStrike" spc="-1" dirty="0" err="1">
                          <a:solidFill>
                            <a:schemeClr val="dk1"/>
                          </a:solidFill>
                          <a:latin typeface="Tw Cen MT"/>
                        </a:rPr>
                        <a:t>Ninchez</a:t>
                      </a:r>
                      <a:r>
                        <a:rPr lang="es-ES_tradnl" sz="14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.</a:t>
                      </a: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9" name="Imagen 7" descr="Escanear.jpeg"/>
          <p:cNvPicPr/>
          <p:nvPr/>
        </p:nvPicPr>
        <p:blipFill>
          <a:blip r:embed="rId3"/>
          <a:srcRect l="12987" t="8631" r="13907" b="18897"/>
          <a:stretch/>
        </p:blipFill>
        <p:spPr>
          <a:xfrm>
            <a:off x="2821320" y="399960"/>
            <a:ext cx="1065600" cy="1314360"/>
          </a:xfrm>
          <a:prstGeom prst="rect">
            <a:avLst/>
          </a:prstGeom>
          <a:ln w="0">
            <a:noFill/>
          </a:ln>
        </p:spPr>
      </p:pic>
      <p:pic>
        <p:nvPicPr>
          <p:cNvPr id="370" name="Imagen 4" descr="Tito José María 2 retocada.jpg"/>
          <p:cNvPicPr/>
          <p:nvPr/>
        </p:nvPicPr>
        <p:blipFill>
          <a:blip r:embed="rId4"/>
          <a:stretch/>
        </p:blipFill>
        <p:spPr>
          <a:xfrm>
            <a:off x="5749200" y="421560"/>
            <a:ext cx="1065600" cy="1292760"/>
          </a:xfrm>
          <a:prstGeom prst="rect">
            <a:avLst/>
          </a:prstGeom>
          <a:ln w="0">
            <a:noFill/>
          </a:ln>
        </p:spPr>
      </p:pic>
      <p:pic>
        <p:nvPicPr>
          <p:cNvPr id="371" name="Imagen 6" descr="Escanear 1.jpeg"/>
          <p:cNvPicPr/>
          <p:nvPr/>
        </p:nvPicPr>
        <p:blipFill>
          <a:blip r:embed="rId5"/>
          <a:srcRect l="5197" t="15972" r="13613" b="13292"/>
          <a:stretch/>
        </p:blipFill>
        <p:spPr>
          <a:xfrm>
            <a:off x="8847720" y="399960"/>
            <a:ext cx="965520" cy="1292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72" name="Tabla 8"/>
          <p:cNvGraphicFramePr/>
          <p:nvPr>
            <p:extLst>
              <p:ext uri="{D42A27DB-BD31-4B8C-83A1-F6EECF244321}">
                <p14:modId xmlns:p14="http://schemas.microsoft.com/office/powerpoint/2010/main" val="945014865"/>
              </p:ext>
            </p:extLst>
          </p:nvPr>
        </p:nvGraphicFramePr>
        <p:xfrm>
          <a:off x="317880" y="3453840"/>
          <a:ext cx="11514960" cy="2011680"/>
        </p:xfrm>
        <a:graphic>
          <a:graphicData uri="http://schemas.openxmlformats.org/drawingml/2006/table">
            <a:tbl>
              <a:tblPr/>
              <a:tblGrid>
                <a:gridCol w="191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9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9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46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_tradnl" sz="1800" b="0" strike="noStrike" spc="-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libri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JUAN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RUBIO SÁNCHEZ</a:t>
                      </a: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 Santa María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Mártir: 20-8-36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 Tenía 33 años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+ Cementerio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VICENTE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RUBIO SÁNCHEZ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La Pedriza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Mártir: 20-8- 36. Tenía 35 años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+ Cementerio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CAYETANO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FEZ HURTADO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Santa María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Mártir: 25-8-1936.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Tenía 63 años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el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Calibri"/>
                        </a:rPr>
                        <a:t>Encinarejo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JUAN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VILLAR DE DIOS</a:t>
                      </a: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Santa Clara.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Mártir: 7-9-1936. Tenia 56 años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el Clavijo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JUAN PLÁCIDO ROJAS GALLEGO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S. Nicolás,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 Mártir: 8-9-36.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Tenía 48 años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Camino  Cementerio</a:t>
                      </a:r>
                      <a:endParaRPr lang="es-ES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NICOLÁS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LÓPEZ VILLALTA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Capellán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El Salvador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1800" b="0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Mártir: 10-12-38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Camino del Mármol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3" name="CuadroTexto 8"/>
          <p:cNvSpPr/>
          <p:nvPr/>
        </p:nvSpPr>
        <p:spPr>
          <a:xfrm>
            <a:off x="4757400" y="3034800"/>
            <a:ext cx="4154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1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EN PROCESO DE BEATIFICACIÓN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CuadroTexto 9"/>
          <p:cNvSpPr/>
          <p:nvPr/>
        </p:nvSpPr>
        <p:spPr>
          <a:xfrm>
            <a:off x="3790080" y="5465520"/>
            <a:ext cx="4569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ESCOLAPIOS NACIDOS EN ÚBEDA Y MÁRTIRES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75" name="Tabla 11"/>
          <p:cNvGraphicFramePr/>
          <p:nvPr>
            <p:extLst>
              <p:ext uri="{D42A27DB-BD31-4B8C-83A1-F6EECF244321}">
                <p14:modId xmlns:p14="http://schemas.microsoft.com/office/powerpoint/2010/main" val="3017847086"/>
              </p:ext>
            </p:extLst>
          </p:nvPr>
        </p:nvGraphicFramePr>
        <p:xfrm>
          <a:off x="887760" y="5834880"/>
          <a:ext cx="10747080" cy="914040"/>
        </p:xfrm>
        <a:graphic>
          <a:graphicData uri="http://schemas.openxmlformats.org/drawingml/2006/table">
            <a:tbl>
              <a:tblPr/>
              <a:tblGrid>
                <a:gridCol w="358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2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04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MANUEL LEIVA GARCIA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Mártir + 5-1-1937 en  Madrid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NICOLÁS GALLEGO ÁVILA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Mártir +19-8-1936 en Getafe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JUAN MANUEL NAVARRETE ORCERA 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+Mártir 1-8-36, en Ciempozuelos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77" name="Tabla 6"/>
          <p:cNvGraphicFramePr/>
          <p:nvPr/>
        </p:nvGraphicFramePr>
        <p:xfrm>
          <a:off x="369720" y="140400"/>
          <a:ext cx="8054280" cy="6614160"/>
        </p:xfrm>
        <a:graphic>
          <a:graphicData uri="http://schemas.openxmlformats.org/drawingml/2006/table">
            <a:tbl>
              <a:tblPr/>
              <a:tblGrid>
                <a:gridCol w="805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548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4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JOSÉ MARÍA POYATOS RUIZ</a:t>
                      </a:r>
                      <a:endParaRPr lang="es-ES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4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Mártir el 3 octubre 1936 </a:t>
                      </a:r>
                      <a:endParaRPr lang="es-ES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Joven obrero, militante de A.C. Tenía 22 años.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Había nacido en Vilches 20-X-1914.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Oriundo de Rus, se había incorporado al trabajo en la orujera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de  D. Baltasar Lara, en la carretera de Jódar,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</a:t>
                      </a: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n diciembre de 1935. Vivió en la calle 14 de Abril,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( hoy </a:t>
                      </a:r>
                      <a:r>
                        <a:rPr lang="es-ES_tradnl" sz="2000" b="0" strike="noStrike" spc="-1" dirty="0" err="1">
                          <a:solidFill>
                            <a:schemeClr val="dk1"/>
                          </a:solidFill>
                          <a:latin typeface="Tw Cen MT"/>
                        </a:rPr>
                        <a:t>Avda</a:t>
                      </a: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 de la Constitución)  </a:t>
                      </a:r>
                      <a:r>
                        <a:rPr lang="es-ES_tradnl" sz="2000" b="0" strike="noStrike" spc="-1" dirty="0" err="1">
                          <a:solidFill>
                            <a:schemeClr val="dk1"/>
                          </a:solidFill>
                          <a:latin typeface="Tw Cen MT"/>
                        </a:rPr>
                        <a:t>nº</a:t>
                      </a: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 12.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Miembro de la Acción Católica y Adoración Nocturna.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Destacó entre sus compañeros de trabajo, por su preocupación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por la promoción de la clase obrera,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dando por la noche clases gratis.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Nunca silenció sus creencias ni su adhesión a la Iglesia.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Algunos compañeros de trabajo, hacían cruces en el suelo por donde tenía que pasar cargado con los sacos, para que las pisara; cosa que él evitaba, recibiendo toda clase de insultos. No contentos con expulsarlo del trabajo,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no descansaron hasta hacerle un simulacro de juicio y condenarlo,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muriendo ante la cruz que hay a la entrada del cementerio,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dando la cara de frente, y perdonando a los que disparaban, 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tal y como había predicho.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Beatificado, en Tarragona el día 13-X </a:t>
                      </a:r>
                      <a:r>
                        <a:rPr lang="es-ES" sz="20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–</a:t>
                      </a:r>
                      <a:r>
                        <a:rPr lang="es-ES_tradnl" sz="20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 2013</a:t>
                      </a:r>
                      <a:endParaRPr lang="es-ES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8" name="Tabla 7"/>
          <p:cNvGraphicFramePr/>
          <p:nvPr>
            <p:extLst>
              <p:ext uri="{D42A27DB-BD31-4B8C-83A1-F6EECF244321}">
                <p14:modId xmlns:p14="http://schemas.microsoft.com/office/powerpoint/2010/main" val="317851945"/>
              </p:ext>
            </p:extLst>
          </p:nvPr>
        </p:nvGraphicFramePr>
        <p:xfrm>
          <a:off x="8587409" y="140400"/>
          <a:ext cx="3234631" cy="6456960"/>
        </p:xfrm>
        <a:graphic>
          <a:graphicData uri="http://schemas.openxmlformats.org/drawingml/2006/table">
            <a:tbl>
              <a:tblPr/>
              <a:tblGrid>
                <a:gridCol w="3234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569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Bradley Hand"/>
                        </a:rPr>
                        <a:t>ADORADORES MÁRTIRES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José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Bradley Hand"/>
                        </a:rPr>
                        <a:t>Anguís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 Díaz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+30-7-1936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Miguel Martínez Conejero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+ 30-7-1936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Zacarías Romera Quesada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+ 30-7-1936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Ángel Sáez Hervás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+30-7-1936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José Villalón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Bradley Hand"/>
                        </a:rPr>
                        <a:t>Barranquero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+ 14-8-1936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Ángel Fernández Moreno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+ 21-8-1936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Juan Rubio- Consiliario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 pitchFamily="2" charset="77"/>
                        </a:rPr>
                        <a:t>+ 26- 08- 1936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Bradley Hand" pitchFamily="2" charset="77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Bradley Hand" pitchFamily="2" charset="77"/>
                        </a:rPr>
                        <a:t>José </a:t>
                      </a:r>
                      <a:r>
                        <a:rPr lang="es-ES" sz="1800" b="0" strike="noStrike" spc="-1" dirty="0" err="1">
                          <a:solidFill>
                            <a:srgbClr val="000000"/>
                          </a:solidFill>
                          <a:latin typeface="Bradley Hand" pitchFamily="2" charset="77"/>
                        </a:rPr>
                        <a:t>Mª</a:t>
                      </a: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Bradley Hand" pitchFamily="2" charset="77"/>
                        </a:rPr>
                        <a:t> Poyatos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000000"/>
                          </a:solidFill>
                          <a:latin typeface="Bradley Hand" pitchFamily="2" charset="77"/>
                        </a:rPr>
                        <a:t>+ 3-10-1936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Ángel Fraile Muñoz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+ 28-10-1936?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Juan Arredondo Acuña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+ 28-10-1936?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Leandro Pardos- Consiliario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Bradley Hand"/>
                        </a:rPr>
                        <a:t>+ 28-10-1936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80" name="Tabla 2"/>
          <p:cNvGraphicFramePr/>
          <p:nvPr>
            <p:extLst>
              <p:ext uri="{D42A27DB-BD31-4B8C-83A1-F6EECF244321}">
                <p14:modId xmlns:p14="http://schemas.microsoft.com/office/powerpoint/2010/main" val="1300005213"/>
              </p:ext>
            </p:extLst>
          </p:nvPr>
        </p:nvGraphicFramePr>
        <p:xfrm>
          <a:off x="2107080" y="369360"/>
          <a:ext cx="8052840" cy="6400800"/>
        </p:xfrm>
        <a:graphic>
          <a:graphicData uri="http://schemas.openxmlformats.org/drawingml/2006/table">
            <a:tbl>
              <a:tblPr/>
              <a:tblGrid>
                <a:gridCol w="8052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964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El siglo XX puede ser definido como un siglo de mártires.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Rusia se superan los 100.000. En España: 10.000 (1936-39):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13 obispos, 4.184 sacerdotes, 2.365 religiosos y 283 monjas </a:t>
                      </a:r>
                      <a:r>
                        <a:rPr lang="es-ES" sz="1800" b="0" strike="noStrike" spc="-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Más unos 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3.000 seglares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, de la Acción Católica y Adoración Nocturna.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Jaén</a:t>
                      </a: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: 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124 sacerdotes, 8 religiosos, 3 religiosas y 2 seminaristas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Las pretendidas “explicaciones” sobre el resentimiento social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contra la Iglesia, por su alianza con las clases poderosas,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no soportan una crítica seria.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Antonio Montero afirma: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«Las aguas de 1936 vienen corriendo de bien lejanas cordilleras.»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el siglo XX, confluyen dos corrientes que son contrarias a la Iglesia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y aparentemente contradictorias entre sí.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Una de estas corrientes, liberal y anticlerical, atacaba a la Iglesia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como enemiga del progreso y de las libertades,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que manejaba al pueblo en su ignorancia y credulidad.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La otra corriente, obrerista, inficionada por el marxismo y anarquismo,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que presentaba a la religión, como el opio del pueblo.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Al iniciarse la República prevalecía la necesidad de cambio social.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Fueron muy numerosos los que se entusiasmaron con aquello.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Pero al mes escaso del 14 de abril, se quemaron iglesias y conventos,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sin que intervinieran las fuerzas del Estado.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 la nueva Constitución diría Alcalá Zamora que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“invitaba a la guerra civil”, por su laicismo </a:t>
                      </a:r>
                      <a:r>
                        <a:rPr lang="es-ES" sz="1800" b="0" strike="noStrike" spc="-1" dirty="0" err="1">
                          <a:solidFill>
                            <a:schemeClr val="dk1"/>
                          </a:solidFill>
                          <a:latin typeface="Calibri"/>
                        </a:rPr>
                        <a:t>antireligioso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1" name="CuadroTexto 2"/>
          <p:cNvSpPr/>
          <p:nvPr/>
        </p:nvSpPr>
        <p:spPr>
          <a:xfrm>
            <a:off x="2319120" y="0"/>
            <a:ext cx="76197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CONSIDERACIÓN CON MOTIVO DE LA BEATIFICCIÓN DE 498 MÁRTIRES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83" name="Tabla 2"/>
          <p:cNvGraphicFramePr/>
          <p:nvPr/>
        </p:nvGraphicFramePr>
        <p:xfrm>
          <a:off x="2319120" y="439200"/>
          <a:ext cx="7622640" cy="6126480"/>
        </p:xfrm>
        <a:graphic>
          <a:graphicData uri="http://schemas.openxmlformats.org/drawingml/2006/table">
            <a:tbl>
              <a:tblPr/>
              <a:tblGrid>
                <a:gridCol w="7622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52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RASGOS COMUNES 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DE ESTOS NUEVOS MÁRTIRES SON LOS SIGUIENTES: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Resulta muy impactante comprobar que no se dio ni un sólo caso de apostasía.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De hecho, </a:t>
                      </a: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hay muchos religiosos que se escondieron, y eso es algo legítimo;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pero también es cierto que cuando llegó el momento de dar la cara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se aceptó la muerte con dignidad y gallardía.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Fueron hombres y mujeres de fe y oración,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devotos de la Eucaristía y de la Virgen;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por ello, arriesgando comulgaban.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Eran apóstoles y fueron valientes confesando su condición de creyentes: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rechazando propuestas “indignas” de liberación;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confortando a sus compañeros de prisión;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fueron fuertes cuando eran maltratados y torturados;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perdonaron a sus verdugos y rezaron por ellos;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a la hora del sacrificio, mostraron serenidad y profunda paz;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alabaron a Dios y proclamaron a Cristo como el único Señor.</a:t>
                      </a:r>
                      <a:br>
                        <a:rPr sz="1800"/>
                      </a:b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Al final de la guerra, el Primado Gomá, Cardenal de Toledo, escribió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una Carta Pastoral reconciliadora sobre las violencias del pasado,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invitando a la penitencia y la conversión,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cuya publicación fue impedida en la España victoriosa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por los poderes del nuevo régimen.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Todo estaba todavía demasiado caliente</a:t>
                      </a: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latin typeface="Tw Cen MT"/>
                        </a:rPr>
                        <a:t>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4" name="CuadroTexto 2"/>
          <p:cNvSpPr/>
          <p:nvPr/>
        </p:nvSpPr>
        <p:spPr>
          <a:xfrm>
            <a:off x="2008080" y="0"/>
            <a:ext cx="8190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CONSIDERACIÓN CON MOTIVO DE LA BEATIFICCIÓN DE 498 MÁRTIRES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86" name="CuadroTexto 3"/>
          <p:cNvSpPr/>
          <p:nvPr/>
        </p:nvSpPr>
        <p:spPr>
          <a:xfrm>
            <a:off x="435600" y="737640"/>
            <a:ext cx="8745120" cy="39688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Las décadas que siguieron a la guerra, fueron una época de una cierta exaltación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también en el terreno religioso, no exenta de un cierto aire de triunfalismo.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Los síntomas positivos fueron la recuperación de los templos y su apertura al culto: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La falta de medios económicos y la premura motivaron que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algunas de estas restauraciones no fueran siempre acertadas.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Otro síntoma positivo, fue la proliferación de vocaciones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tanto sacerdotales como para la vida religiosa.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No sólo el Seminario está lleno, proliferan los noviciados,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surgen nuevos colegios religiosos, Jesuitas, Salesianos, Milagrosa.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La presencia de seglares aumenta considerablemente en Movimientos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como Acción Católica,  Adoración Nocturna, Cursillos de Cristiandad.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Las Misiones Populares de </a:t>
            </a:r>
            <a:r>
              <a:rPr lang="es-ES" sz="1800" b="0" strike="noStrike" spc="-1" dirty="0">
                <a:latin typeface="Calibri"/>
                <a:ea typeface="DejaVu Sans"/>
              </a:rPr>
              <a:t>Redentoristas, Jesuitas,  supusieron </a:t>
            </a:r>
            <a:endParaRPr lang="es-ES" sz="1800" b="0" strike="noStrike" spc="-1" dirty="0"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 un bálsamo para curar las heridas de la guerra aún cercana.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***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7" name="Imagen 2"/>
          <p:cNvPicPr/>
          <p:nvPr/>
        </p:nvPicPr>
        <p:blipFill>
          <a:blip r:embed="rId3"/>
          <a:stretch/>
        </p:blipFill>
        <p:spPr>
          <a:xfrm>
            <a:off x="9435600" y="543240"/>
            <a:ext cx="2501640" cy="3394440"/>
          </a:xfrm>
          <a:prstGeom prst="rect">
            <a:avLst/>
          </a:prstGeom>
          <a:ln w="0">
            <a:noFill/>
          </a:ln>
        </p:spPr>
      </p:pic>
      <p:sp>
        <p:nvSpPr>
          <p:cNvPr id="388" name="CuadroTexto 5"/>
          <p:cNvSpPr/>
          <p:nvPr/>
        </p:nvSpPr>
        <p:spPr>
          <a:xfrm>
            <a:off x="252000" y="137880"/>
            <a:ext cx="8976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TRAS LA TORMENTA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CuadroTexto 7"/>
          <p:cNvSpPr/>
          <p:nvPr/>
        </p:nvSpPr>
        <p:spPr>
          <a:xfrm>
            <a:off x="1242000" y="4190040"/>
            <a:ext cx="988020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Nacen nuevas cofradías y se remozan las antiguas; Úbeda se convierte  en “Ciudad de Semana Santa”.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Úbeda se siente impulsada por un nuevo fervor en torno a la figura de San Juan de la Cruz: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Centenario de su Nacimiento, Monumento en la Plaza 1º de Mayo, remodelación del templo de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San Miguel y de la Basílica del Santo, con la intervención de D. Francisco Palma Burgos.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Las visitas de los Srs. Obispos D. Rafael y D. Félix se convierten en una verdadera fiesta: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 hubo celebraciones de Confirmación donde los niños superaron el número de 1.000.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Las Primeras Comuniones eran la Gran Fiesta para los colegios religiosos y públicos.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Todo giraba en torno a la religión.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CuadroTexto 8"/>
          <p:cNvSpPr/>
          <p:nvPr/>
        </p:nvSpPr>
        <p:spPr>
          <a:xfrm>
            <a:off x="9435600" y="3940560"/>
            <a:ext cx="2501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HOSPITAL DE SANTIAGO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2816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65" name="CuadroTexto 2"/>
          <p:cNvSpPr/>
          <p:nvPr/>
        </p:nvSpPr>
        <p:spPr>
          <a:xfrm>
            <a:off x="1128240" y="293760"/>
            <a:ext cx="329544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DE LA TOLERANCIA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Los Musulmanes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respetaron al principio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tanto a los cristianos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como los cultos de los judíos,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que tenían su principal sinagoga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la actual plaza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los Carbajales.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toda esta zona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cercana al Alcázar,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 conservan abundantes testimonios iconográficos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su presencia.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judería de Úbeda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pasaba por ser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ya en la época de los godos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una de las más importantes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Andalucía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CuadroTexto 5"/>
          <p:cNvSpPr/>
          <p:nvPr/>
        </p:nvSpPr>
        <p:spPr>
          <a:xfrm>
            <a:off x="7484400" y="293760"/>
            <a:ext cx="329544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A LA INTRANSIGENCIA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llegada de los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Almorávides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supuso fanatismo,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obligando la emigración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de los mozárabes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un cambio ante los judíos.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Imbuidos del espíritu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“la guerra santa”,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reconquistaron Al-Ándalus,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mejoraron las defensas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convirtieron a Úbeda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uno de los reductos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más inexpugnables.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 la llegada de los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Almohades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mucho más radicales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y fanáticos,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desaparecen las estructuras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la iglesia.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Imagen 3"/>
          <p:cNvPicPr/>
          <p:nvPr/>
        </p:nvPicPr>
        <p:blipFill>
          <a:blip r:embed="rId3"/>
          <a:stretch/>
        </p:blipFill>
        <p:spPr>
          <a:xfrm>
            <a:off x="5091480" y="293760"/>
            <a:ext cx="1717920" cy="2306880"/>
          </a:xfrm>
          <a:prstGeom prst="rect">
            <a:avLst/>
          </a:prstGeom>
          <a:ln w="0">
            <a:noFill/>
          </a:ln>
        </p:spPr>
      </p:pic>
      <p:pic>
        <p:nvPicPr>
          <p:cNvPr id="168" name="Imagen 3"/>
          <p:cNvPicPr/>
          <p:nvPr/>
        </p:nvPicPr>
        <p:blipFill>
          <a:blip r:embed="rId4"/>
          <a:stretch/>
        </p:blipFill>
        <p:spPr>
          <a:xfrm>
            <a:off x="5091480" y="3625200"/>
            <a:ext cx="1717920" cy="2208600"/>
          </a:xfrm>
          <a:prstGeom prst="rect">
            <a:avLst/>
          </a:prstGeom>
          <a:ln w="0">
            <a:noFill/>
          </a:ln>
        </p:spPr>
      </p:pic>
      <p:sp>
        <p:nvSpPr>
          <p:cNvPr id="169" name="CuadroTexto 9"/>
          <p:cNvSpPr/>
          <p:nvPr/>
        </p:nvSpPr>
        <p:spPr>
          <a:xfrm>
            <a:off x="2984040" y="2933280"/>
            <a:ext cx="62265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NUEVAS INVASIONES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AÑOS 1090 Y 1211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CuadroTexto 11"/>
          <p:cNvSpPr/>
          <p:nvPr/>
        </p:nvSpPr>
        <p:spPr>
          <a:xfrm>
            <a:off x="3690360" y="6025320"/>
            <a:ext cx="4628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SINAGOGA DEL AGUA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DD65A80-9AA2-E60F-5B14-AE9EDA512CE0}"/>
              </a:ext>
            </a:extLst>
          </p:cNvPr>
          <p:cNvSpPr txBox="1"/>
          <p:nvPr/>
        </p:nvSpPr>
        <p:spPr>
          <a:xfrm>
            <a:off x="3028207" y="0"/>
            <a:ext cx="61573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</a:rPr>
              <a:t>PARROQUIA </a:t>
            </a: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</a:rPr>
              <a:t>DE</a:t>
            </a: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</a:rPr>
              <a:t> SANTA MARÍA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00F43C-F0C9-CCDF-4EAB-0430BDBA349B}"/>
              </a:ext>
            </a:extLst>
          </p:cNvPr>
          <p:cNvSpPr txBox="1"/>
          <p:nvPr/>
        </p:nvSpPr>
        <p:spPr>
          <a:xfrm>
            <a:off x="1425039" y="510638"/>
            <a:ext cx="953588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AÑOS 40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: Lo más urgente era la reconstrucción de los templos en ruinas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y su habilitación para el culto.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D. MARCOS HIDALGO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, antiguo coadjutor, comienza la nueva andadura como párroco.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Con la ordenación de los nuevos sacerdotes, en los años 50,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podrá contar con la ayuda de jóvenes coadjutores como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D. Manuel Montoro y D. Luis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Calibri"/>
                <a:ea typeface="Calibri"/>
              </a:rPr>
              <a:t>Mª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 Juárez.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AÑOS 60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: Nuevo impulso, ahora de la mano del nuevo párroco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D. DIEGO GARCÍA HIDALGO 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que acompañado por su hermano D. Manuel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emprenden una gran reforma  del templo: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remodelación de la Capilla Mayor, eliminando pinturas y empapelados;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dividir  la reja del coro y colocarla en las diferentes capillas;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restauración y repintado de bóvedas.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1963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: Construcción de una copia de la custodia del siglo XVII, desaparecida en 1936,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con esculturas de tres ángeles y viril en forma de sol.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1964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.- Consiguen del Patrimonio Nacional la imagen del Cristo de los Toreros,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procedente del convento de S. Juan de Dios.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Calibri"/>
                <a:ea typeface="Calibri"/>
              </a:rPr>
              <a:t>1967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: A modo de retablo en el altar mayor se sitúa una portada del antiguo coro,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con doble escalera de acceso, presidiendo el Cristo de los 4 clavos.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Posteriormente ya en el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</a:rPr>
              <a:t>año 1985, lo sustituyó D. Manuel  como párroco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             NOTA: A TODO ESTO HAY QUE AÑADIR UNA GRAN ACTIVIDAD EN EL APOSTOLADO DE A.C.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23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36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95" name="Tabla 2"/>
          <p:cNvGraphicFramePr/>
          <p:nvPr>
            <p:extLst>
              <p:ext uri="{D42A27DB-BD31-4B8C-83A1-F6EECF244321}">
                <p14:modId xmlns:p14="http://schemas.microsoft.com/office/powerpoint/2010/main" val="3605746988"/>
              </p:ext>
            </p:extLst>
          </p:nvPr>
        </p:nvGraphicFramePr>
        <p:xfrm>
          <a:off x="382320" y="720720"/>
          <a:ext cx="11604600" cy="6003720"/>
        </p:xfrm>
        <a:graphic>
          <a:graphicData uri="http://schemas.openxmlformats.org/drawingml/2006/table">
            <a:tbl>
              <a:tblPr/>
              <a:tblGrid>
                <a:gridCol w="386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37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PABLO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deterioro sufrido en la guerra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las deficiencias en el templo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eran de tal envergadura que se vio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la necesidad de cerrar el templo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para una restauración total,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1947 a 1961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Trasladándose el culto a los Carmelitas,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que se hicieron cargo como Párrocos.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</a:rPr>
                        <a:t>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</a:rPr>
                        <a:t>PARROCOS A PARTIR DE 1939: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JOSÉ AMADEO MORENO CORTES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*30-XII-1939 a 1947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PP. CARMELITAS – *11-IV-1947/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HASTA EL 8- X- 1961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JUAN ANGEL MUÑOZ LEÓN: *14-X-61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 MIGUEL PEINADO :*18-VIII-1962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FRANCISCO BARREDO: *30-IX--1967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JESÚS MORENO LORENTE: *8-VII-1989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JOSÉ LOMAS MAYA: *19-VI- 1991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NICOLAS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Los destrozos de la guerra habían afectado por igual  a la Parroquia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y al templo de la Trinidad.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Alternativamente se va celebrando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culto en cada una de las iglesias mientras se arreglan: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vivienda, tejados, solería etc.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El retablo de Palma Burgos viene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 sustituir al quemado en la guerra.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</a:rPr>
                        <a:t>PARROCOS A PARTIR DE 1939</a:t>
                      </a: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CRISTOBAL HERRADOR MOLINA: *1939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VALENTÍN PEÑA MENDEZ *1940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ANGEL CAMPOS BAEZA-ROJ.: *1947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SEBASTIAN RIVAS FERNÁNDEZ *1954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ANTONIO CUADROS ROMERO:*1963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ANTONIO PALOMARES FUENTES:*1980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FRANCISCO GIL MOROTE :* 1985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FRANCISCO ANGUITA GÁMEZ: *1996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ISIDORO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Una preocupación a partir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de la guerra, era la solución a dar,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ante la carencia del retablo mayor quemado durante la contienda.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Con la llegada de D. Pedro a mediados de los cincuenta, se construyó uno de piedra y moderno, inaugurándose…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Años 80: reforma del exterior.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Adquisición de locales parroquiales.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Tw Cen MT"/>
                        </a:rPr>
                        <a:t>PARROCOS A PARTÍR DE 1939: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JOSÉ L. LABRADOR PEÑA: *1934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VALENTÍN PEÑA MÉNDEZ: *1947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PEDRO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RODRÍGUEZ DE GÁMIZ: *1954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ANTONIO RUIZ SÁNCHEZ: *1970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ROBUSTIANO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GALLEGO MUÑOZ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Tw Cen MT"/>
                        </a:rPr>
                        <a:t>*10-X- 1978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6" name="CuadroTexto 2"/>
          <p:cNvSpPr/>
          <p:nvPr/>
        </p:nvSpPr>
        <p:spPr>
          <a:xfrm>
            <a:off x="4758120" y="134640"/>
            <a:ext cx="36082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XX: AÑOS 40 al 90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98" name="CuadroTexto 2"/>
          <p:cNvSpPr/>
          <p:nvPr/>
        </p:nvSpPr>
        <p:spPr>
          <a:xfrm>
            <a:off x="897120" y="431280"/>
            <a:ext cx="8786880" cy="61848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1940.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El jesuita Rafael Villoslada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Peula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(1900-1985),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creó las Escuelas Profesionales de la Sagrada Familia.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Esta institución nació un año después de que finalizase la Guerra Civil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un contexto de pobreza y fractura social, para formar y educar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 los niños de clases más desfavorecidas.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Para ello se creó un Patronato; la Compañía era la encargada de dirigir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funcionamiento de la institución.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concebía la educación del niño desde la infancia hasta la formación profesional.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formación de los maestros se convirtió en una gran necesidad.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1944: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comenzó a funcionar un Seminario de Maestros en Villanueva del Arzobispo.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1978: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se estableció que la Escuela de Magisterio pasase a ser Escuela Universitaria.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1993: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pasó a estar adscrita a la recién fundada Universidad de Jaén.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 La SA. FA., cuál árbol corpulento, con unos 2000 alumnos en Úbeda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unos 20000 en Andalucía</a:t>
            </a:r>
            <a:r>
              <a:rPr lang="es-ES" sz="1800" b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ha ido extendiendo contando en la actualidad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aulas,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talleres, residencia, biblioteca, zonas deportivas, que permiten poner en práctica los principios educativos de una formación integral.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Hasta el 2014-18 y a lo largo de ocho décadas han estado los Jesuitas,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regentando la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Iglesia de </a:t>
            </a: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Cristo Rey,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Consagrada el 19-3-1957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impregnando nuestra ciudad de espíritu ignaciano.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NOTA: Desde el 1976, se viene utilizando como Parroquia de S. Juan Bautista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CuadroTexto 3"/>
          <p:cNvSpPr/>
          <p:nvPr/>
        </p:nvSpPr>
        <p:spPr>
          <a:xfrm>
            <a:off x="1104120" y="190080"/>
            <a:ext cx="79758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P.P JESUITAS: SA. FA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0" name="Imagen 6" descr="VILLOSLADA.jpg"/>
          <p:cNvPicPr/>
          <p:nvPr/>
        </p:nvPicPr>
        <p:blipFill>
          <a:blip r:embed="rId3"/>
          <a:srcRect t="17680"/>
          <a:stretch/>
        </p:blipFill>
        <p:spPr>
          <a:xfrm>
            <a:off x="10122840" y="651600"/>
            <a:ext cx="1630080" cy="2185560"/>
          </a:xfrm>
          <a:prstGeom prst="rect">
            <a:avLst/>
          </a:prstGeom>
          <a:ln w="0">
            <a:noFill/>
          </a:ln>
        </p:spPr>
      </p:pic>
      <p:sp>
        <p:nvSpPr>
          <p:cNvPr id="401" name="CuadroTexto 7"/>
          <p:cNvSpPr/>
          <p:nvPr/>
        </p:nvSpPr>
        <p:spPr>
          <a:xfrm>
            <a:off x="9972000" y="3071160"/>
            <a:ext cx="191232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Rafael Villoslada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Granada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*1900 +1985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COLEGIOS EN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LA PROVINCIA: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Alcalá la Real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Villanueva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Úbeda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Villacarrillo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Andújar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Linares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n 4"/>
          <p:cNvPicPr/>
          <p:nvPr/>
        </p:nvPicPr>
        <p:blipFill>
          <a:blip r:embed="rId2"/>
          <a:stretch/>
        </p:blipFill>
        <p:spPr>
          <a:xfrm>
            <a:off x="0" y="-3852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03" name="CuadroTexto 2"/>
          <p:cNvSpPr/>
          <p:nvPr/>
        </p:nvSpPr>
        <p:spPr>
          <a:xfrm>
            <a:off x="173520" y="736920"/>
            <a:ext cx="760176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1943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Constitución de Antiguos Alumnos. Objetivo fundar un colegio en Úbeda.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1947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Imagen de María Auxiliadora venerada en la Iglesia de San Pedro.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FF0000"/>
                </a:solidFill>
                <a:latin typeface="Tw Cen MT"/>
                <a:ea typeface="Calibri"/>
              </a:rPr>
              <a:t>1957: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21 Octubre: Comienza la actividad escolar</a:t>
            </a:r>
            <a:r>
              <a:rPr lang="es-ES" sz="1800" b="0" strike="noStrike" spc="-1">
                <a:solidFill>
                  <a:srgbClr val="FF0000"/>
                </a:solidFill>
                <a:latin typeface="Tw Cen MT"/>
                <a:ea typeface="Calibri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FF0000"/>
                </a:solidFill>
                <a:latin typeface="Tw Cen MT"/>
                <a:ea typeface="Calibri"/>
              </a:rPr>
              <a:t>1963: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Consagración del templo dedicado a María Auxiliadora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La presencia salesiana se caracterizó por prestar un servicio educativo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destinado a niños y jóvenes de clases populares.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En los primeros tiempos el Colegio contaba con internado y externado.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4" name="Imagen 3"/>
          <p:cNvPicPr/>
          <p:nvPr/>
        </p:nvPicPr>
        <p:blipFill>
          <a:blip r:embed="rId3"/>
          <a:srcRect l="3249" r="6366" b="6726"/>
          <a:stretch/>
        </p:blipFill>
        <p:spPr>
          <a:xfrm>
            <a:off x="8122680" y="225720"/>
            <a:ext cx="3892680" cy="2763720"/>
          </a:xfrm>
          <a:prstGeom prst="rect">
            <a:avLst/>
          </a:prstGeom>
          <a:ln w="0">
            <a:noFill/>
          </a:ln>
        </p:spPr>
      </p:pic>
      <p:sp>
        <p:nvSpPr>
          <p:cNvPr id="405" name="CuadroTexto 6"/>
          <p:cNvSpPr/>
          <p:nvPr/>
        </p:nvSpPr>
        <p:spPr>
          <a:xfrm>
            <a:off x="0" y="225720"/>
            <a:ext cx="7946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FF0000"/>
                </a:solidFill>
                <a:highlight>
                  <a:srgbClr val="FFFF00"/>
                </a:highlight>
                <a:latin typeface="Tw Cen MT"/>
                <a:ea typeface="Calibri"/>
              </a:rPr>
              <a:t>SALESIANOS: COLEGIO STO DOMINGO SAVIO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CuadroTexto 8"/>
          <p:cNvSpPr/>
          <p:nvPr/>
        </p:nvSpPr>
        <p:spPr>
          <a:xfrm>
            <a:off x="627840" y="2992320"/>
            <a:ext cx="10959480" cy="36918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el internado se acogían alumnos que procedían de los pueblos cercanos.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relación entre internos y externos favoreció una mezcla social integradora.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Durante cuatro décadas la experiencia educativa y religiosa fue muy intensa.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Siendo numerosos los religiosos, estaban muy presentes en la vida de las parroquias.             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1997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Remodelación del Colegio: Al ser un colegio concertado, los alumnos que acceden a él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lo hacen siguiendo los criterios de zonificación que exige la normativa vigente para la admisión.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Hoy en día es un centro concertado bilingüe en su totalidad con la Junta de Andalucía,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 autorizado para dos líneas de Educación Infantil, Educación Primaria, Educación Secundaria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y de Apoyo a la Integración con unos </a:t>
            </a:r>
            <a:r>
              <a:rPr lang="es-ES" sz="1800" b="0" i="1" strike="noStrike" spc="-1" dirty="0">
                <a:solidFill>
                  <a:srgbClr val="FF0000"/>
                </a:solidFill>
                <a:latin typeface="Tw Cen MT"/>
                <a:ea typeface="Calibri"/>
              </a:rPr>
              <a:t>724 alumnos y tres religiosos</a:t>
            </a: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Las diferentes asociaciones de seglares vinculadas a él, han convertido al Colegio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un foco de actividad pastoral (HOGARES 8) y de atención a sectores más necesitados;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un ejemplo de ello la Fundación: “Proyecto Don Bosco”.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UBETENSES: Juan A. Fuentes, José Manuel Pozas, Francisco Fuentes y José 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Carlos Barba.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08" name="CuadroTexto 2"/>
          <p:cNvSpPr/>
          <p:nvPr/>
        </p:nvSpPr>
        <p:spPr>
          <a:xfrm>
            <a:off x="427512" y="560520"/>
            <a:ext cx="7303324" cy="28608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Esta historia nos llega casi como un cuento.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1958.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la ciudad de Úbeda faltaban aulas para atender a los niños.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érase que en el Hospital de Santiago había dos Hijas de la Caridad que,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antes de la guerra daban clases a hijos de familias desfavorecidas.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Terminada la guerra quedaron prestando su servicio a los enfermos.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Entonces llegó a Jaén un nuevo obispo,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D. Félix Romero Mengíbar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Conoció Úbeda y, según cuentan, se quedó prendado.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Como pastor que era, pensó en la infancia y juventud, </a:t>
            </a:r>
            <a:r>
              <a:rPr lang="es-ES" sz="1800" b="1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y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en el Hospital,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las hermanas le hablaron de la posibilidad de recuperar la enseñanza.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Así volvió a brotar aquella semilla que había quedado escondida.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CuadroTexto 3"/>
          <p:cNvSpPr/>
          <p:nvPr/>
        </p:nvSpPr>
        <p:spPr>
          <a:xfrm>
            <a:off x="0" y="191160"/>
            <a:ext cx="748145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COLEGIO DE LA MILAGROSA:</a:t>
            </a:r>
            <a:r>
              <a:rPr lang="es-ES" sz="2000" b="1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 </a:t>
            </a: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HIJAS DE LA CARIDAD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7BF773-6CED-248C-6197-CA4BD1BA5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36" y="656022"/>
            <a:ext cx="4191064" cy="26698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49183A-7FC8-8D94-B8F4-9B85319DC9E0}"/>
              </a:ext>
            </a:extLst>
          </p:cNvPr>
          <p:cNvSpPr txBox="1"/>
          <p:nvPr/>
        </p:nvSpPr>
        <p:spPr>
          <a:xfrm>
            <a:off x="795866" y="3325885"/>
            <a:ext cx="10675697" cy="352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la llegada de nuevas hermanas comenzó en las dependencias del Hospital.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Llegan sor Francisca y sor Ventura; en el Hospital ya no había más sitio disponible.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1959: Sor Purificación, directora del colegio del Hospital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solicitó permiso y ayuda para la construcción de un nuevo edificio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acogiéndose a las nuevas disposiciones ofrecidas por el Ministerio.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1965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,12 octubre: Comienzan las obras en los terrenos ofrecidos junto al Pilar.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1967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Enero: Las alumnas se trasladaron al nuevo centro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Milagrosa empezó su andadura como colegio privado subvencionado,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además la enseñanza empezaría a ser mixta.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El colegio siguió funcionando como Fundación Marillac aunque se suprimió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Comunidad de Religiosas por falta de vocaciones en el año 2015.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UBETENSES: Sor, Isabel </a:t>
            </a:r>
            <a:r>
              <a:rPr lang="es-ES" sz="1800" b="0" strike="noStrike" spc="-1" dirty="0" err="1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Mª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; Clara; Magdalena, Juani y Blanca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11" name="CuadroTexto 2"/>
          <p:cNvSpPr/>
          <p:nvPr/>
        </p:nvSpPr>
        <p:spPr>
          <a:xfrm>
            <a:off x="1603169" y="296884"/>
            <a:ext cx="9161813" cy="64457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la España de los </a:t>
            </a: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años 40,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tras el martirio de numerosos seglares,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muchos de ellos Jóvenes de A.C, como es el caso del José </a:t>
            </a:r>
            <a:r>
              <a:rPr lang="es-ES" sz="20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Mª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Poyatos,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obrero y mártir a los 22 años en Úbeda,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hubo un resurgir, potenciado por el encuentro de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Jóvenes de A.C. en Santiago (1948) Año Compostelano.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1945: En Úbeda, estando en visita pastoral el Obispo D. Rafael,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los jóvenes, tras el fracaso de la A.C a nivel parroquial,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le piden unirse en una única JAC, y la posibilidad de ocupar en la Trinidad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las habitaciones que habían utilizado con anterioridad los claretianos.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Concedidas ambas peticiones, comienzan con entusiasmo su tarea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consistía básicamente en reuniones de formación y oración.</a:t>
            </a:r>
          </a:p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Años 50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: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incorpora al equipo de jóvenes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Antonio Gutiérrez “El Viejo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”.(27 años).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Hombre eminentemente activo y práctico, al ser nombrado Vocal de Deportes,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organiza campeonatos, excursiones, actividades de tipo benéfico, visita al Asilo, Hospital, se deja acompañar  por los jóvenes, cuando en nombre de Cáritas va a socorrer a pobres y enfermos (cosa que ellos nunca olvidarán).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Promueve rifas y toda clase de actividades, sobre todo deportivas.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equipo de futbol de A.C adquirirá fama a nivel de Andalucía.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CuadroTexto 3"/>
          <p:cNvSpPr/>
          <p:nvPr/>
        </p:nvSpPr>
        <p:spPr>
          <a:xfrm>
            <a:off x="0" y="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LA ACCIÓN CATÓLICA DE JÓVENES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14" name="CuadroTexto 2"/>
          <p:cNvSpPr/>
          <p:nvPr/>
        </p:nvSpPr>
        <p:spPr>
          <a:xfrm>
            <a:off x="901080" y="551160"/>
            <a:ext cx="8297280" cy="56308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1959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: Puesto en contacto con la A.C. Nacional, participa en el campamento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Verano en Burgos, acompañado durante varios años por un grupo cada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vez más numeroso de chicos, hasta que toma la determinación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organizarse por su propia cuenta.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No hay entendimiento con la A.C. de Jaén, aunque no se rompen las relaciones.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Son experiencias duras por la carencia de medios, pasando por Málaga, Valencia,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hasta terminar en la Barrosa (verano 1967), donde se adquieren en propiedad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1970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unos terrenos junto a la playa para el Campamento (año 1970).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 lo largo de los años se fue conformando un verdadero equipo, de gente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muy dispar, Manolo Molina dedicado sobre todo a la formación,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Antonio Cruz a la organización y deportes, y tantos otros, (cientos, sin duda)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capaces de trabajar desinteresadamente por esta gran obra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ha terminado siendo una gran familia.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Después de sesenta años ininterrumpidos de Campamentos, unos 300 niños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jóvenes siguen disfrutando cada año de esta experiencia singular.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1985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?: Se adquirieron en Úbeda terrenos para los deportes -La Patera-;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continuaron a lo largo del curso actividades formativas, o de entretenimiento;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nuevos colaboradores, hijos y nietos se incorporaron a las nuevas tareas,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pero el espíritu inicial sigue vivo.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CuadroTexto 3"/>
          <p:cNvSpPr/>
          <p:nvPr/>
        </p:nvSpPr>
        <p:spPr>
          <a:xfrm>
            <a:off x="0" y="0"/>
            <a:ext cx="942109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LOS CAMPAMENTOS: UNA EXPERIENCIA SINGULAR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948A69-0B05-6C6D-ADC3-1BC62DB75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25" r="22009" b="9842"/>
          <a:stretch/>
        </p:blipFill>
        <p:spPr>
          <a:xfrm>
            <a:off x="9682437" y="3925664"/>
            <a:ext cx="2022723" cy="262863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51D52D-BB16-EF05-0967-43D3EEF9F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38" y="871822"/>
            <a:ext cx="2022723" cy="2753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17" name="CuadroTexto 2"/>
          <p:cNvSpPr/>
          <p:nvPr/>
        </p:nvSpPr>
        <p:spPr>
          <a:xfrm>
            <a:off x="728280" y="433800"/>
            <a:ext cx="10680840" cy="639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Cáritas en Úbeda nace en años difíciles por la escasez de alimentos, de sanidad, de trabajo y de vivienda.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Ante esta situación, las diferentes Comunidades Religiosas, Parroquias y Cofradías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tratan de poner remedio con los escasos medios con que se cuenta.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Es a partir del florecimiento de Acción Católica y Cursillos de Cristiandad,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ante el convencimiento de que no basta con formarse y rezar,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sino que es necesario “actuar”, cuando se siente la necesidad de crear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CÁRITAS INTERPARROQUIAL Y LAS PARROQUIALES.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Don Manuel Fuentes Garayalde sería elegido como primer presidente.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No estaba solo, contaba con innumerables colaboradores. Algunos de ellos: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 labor asistencial que comienza con la “ayuda americana”, en las Clarisas.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Pedro Sánchez: Encargado de la construcción de 12 viviendas en las eras del Alcázar,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prosiguiendo después con las viviendas en Camino Ancho y Barrio de S. Pedro.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Abelardo de la Rosa: Su tarea asistencial consistió en facilitar el acceso a la Beneficiencia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futuras pensiones no contributivas a personas carentes de medios.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Sor Isabel, de la Milagrosa, y Amalia Pipó: Ropero calle Minas. Además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organizaban cursos de cocina y de corte y confección para las jóvenes.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Prudencio Mata: Durante años llevó la dirección de una Escuela de Adultos.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Esteban Valenzuela: En el Estanco daba atención a los transeúntes, alojamiento y viajes.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Paco Sáez: Facilitar y supervisar todo lo que tenía que ver con las medicinas.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Antonio Gutiérrez, El Viejo: Entrega de alimentos y desenmascarar a los “falsos pedigüeños”.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Sus iniciativas lo llevaron a fundar el banco de “Donantes de Sangre”.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D. Manuel Moreno Pasquau: Como experto en economía y orientación en problemas legales.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INNUMERABLES OTROS FUERON INSCRITOS EN EL LIBRO DE LA VIDA.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CuadroTexto 3"/>
          <p:cNvSpPr/>
          <p:nvPr/>
        </p:nvSpPr>
        <p:spPr>
          <a:xfrm>
            <a:off x="0" y="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AÑOS 50: C Á R I T A S  I N T E R P A R R O Q U I A L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20" name="CuadroTexto 1"/>
          <p:cNvSpPr/>
          <p:nvPr/>
        </p:nvSpPr>
        <p:spPr>
          <a:xfrm>
            <a:off x="3115080" y="343080"/>
            <a:ext cx="6078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1957: BODAS DE ORO DE LA ADORACIÓN NOCTURNA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CuadroTexto 2"/>
          <p:cNvSpPr/>
          <p:nvPr/>
        </p:nvSpPr>
        <p:spPr>
          <a:xfrm>
            <a:off x="1033200" y="855000"/>
            <a:ext cx="1023192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12-14 Junio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: D. Jerónimo Bernabeu Oset, hijo de la ciudad  y Canónigo Magistral de Cádiz,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predicó un Solemne Triduo en Santa María.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15 Junio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, sábado, a las siete de la tarde, Solemne Velada Literaria en el Teatro Ideal Cinema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presidida por D. Félix Romero, Obispo de Jaén.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D. Antonio Vico Hidalgo, Secretario de la Sección, dio lectura a una breve Memoria de los 50 años.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D. Antonio Martínez Gallego, dio a conocer el acta del Jurado Calificador del Certamen.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Se entregó el Primer Premio a D. Antonio Parra Cabrera, por “Oración para un hombre en la noche”.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D. Manuel Benavides y García de Zúñiga, Vicesecretario Nacional de la Acción Católica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disertó sobre la Eucaristía con elocuentes palabras.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22,30: Concentración de Banderas (25 secciones, 606 adoradores) en el Hospital de Santiago.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23.00: Procesión de Banderas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Desfile de la Guardia, acompañados por el Ayuntamiento, bajo mazas,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Clero y Tarsícios desde Obispo Cobos a Santa María pasando por  El Real,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todas sus calles y casas engalanadas como en las mejores ocasiones.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Al llegar a la Plaza Vázquez de Molina, la Comitiva fue recibida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 una magnifica traca de fuegos artificiales.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Exposición y Vigilia, presidida por D. Marcos Hidalgo Sierra, Párroco. Después Santa Misa.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16 Junio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: De madrugada, Procesión de las Espigas, haciendo el mismo recorrido que la tarde anterior,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pero ahora a la inversa, pasando por el Hospital de Santiago hasta llegar a la SA.FA.,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bendiciéndose desde la altura de sus patios, los campos y la sierra.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El Sr. Obispo finalizó el acto dando la triple Bendición con el Santísimo en la portada del templo.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23" name="CuadroTexto 2"/>
          <p:cNvSpPr/>
          <p:nvPr/>
        </p:nvSpPr>
        <p:spPr>
          <a:xfrm>
            <a:off x="449280" y="361440"/>
            <a:ext cx="864504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 sin duda el acontecimiento eclesial de mayor trascendencia a lo largo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todo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el siglo XX. Verdadero revulsivo en una época en que comenzaron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 detectarse signos de anquilosamiento en una iglesia,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la que predominaba lo masivo y externo.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El Concilio Vaticano II fue convocado por el papa Juan XXIII, el 25-I-1959.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Asistieron 2450 obispos de todo el mundo y tenía por objeto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principal la relación entre la Iglesia y el mundo moderno.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Se inició con Juan XXIII, el 11 octubre de 1962.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Se finalizó con Pablo VI el 8 de diciembre 1965.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D. Félix Romero Mengíbar participó como Obispo de Jaén.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La Acción Católica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va a ser el grupo de seglares que más sufra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</a:t>
            </a: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crisis de identidad  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los años sesenta, por la dificultad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para encontrar su nueva forma de estar y actuar en el mundo,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tal y como reclamaba el Concilio Vaticano II.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Entre la JAC de Úbeda y los dirigentes de la Diocesana,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surgieron también tensiones, salvadas, gracias al carácter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buen hacer de su Presidente Manolo Molina.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No obstante, la Comisión Diocesana reconoce la pujanza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del proyecto de Úbeda en torno al Campamento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son conscientes de que la JAC funciona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una manera cada vez más autónoma e independiente.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4" name="Imagen 3"/>
          <p:cNvPicPr/>
          <p:nvPr/>
        </p:nvPicPr>
        <p:blipFill>
          <a:blip r:embed="rId3"/>
          <a:stretch/>
        </p:blipFill>
        <p:spPr>
          <a:xfrm>
            <a:off x="9475200" y="361440"/>
            <a:ext cx="2117160" cy="2613240"/>
          </a:xfrm>
          <a:prstGeom prst="rect">
            <a:avLst/>
          </a:prstGeom>
          <a:ln w="0">
            <a:noFill/>
          </a:ln>
        </p:spPr>
      </p:pic>
      <p:sp>
        <p:nvSpPr>
          <p:cNvPr id="425" name="CuadroTexto 5"/>
          <p:cNvSpPr/>
          <p:nvPr/>
        </p:nvSpPr>
        <p:spPr>
          <a:xfrm>
            <a:off x="9475200" y="3763440"/>
            <a:ext cx="211716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INICIADO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11 octubre de 1962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Juan XXIII.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FINALIZADO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8 diciembre 1965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Pablo VI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CuadroTexto 6"/>
          <p:cNvSpPr/>
          <p:nvPr/>
        </p:nvSpPr>
        <p:spPr>
          <a:xfrm>
            <a:off x="0" y="0"/>
            <a:ext cx="92070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CONCILIO VATICANO II: 1962 - 1965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72" name="CuadroTexto 2"/>
          <p:cNvSpPr/>
          <p:nvPr/>
        </p:nvSpPr>
        <p:spPr>
          <a:xfrm>
            <a:off x="1282680" y="261360"/>
            <a:ext cx="308484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Los ejércitos cristianos,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imbuidos de un espíritu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“cruzada”, tratan de impedir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el dominio musulmán.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batalla más decisiva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tuvo lugar el16 de julio de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1212,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en las Navas de Tolosa,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 el éxito de Alfonso VIII,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el arzobispo de Toledo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Rodrigo Ximénez de Rada.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Llamada por algunos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batalla de Úbeda,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debido al gran contingente de soldados ubetenses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que participaron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las filas musulmanas,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convirtiéndose en refugio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para los perdedores.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Imagen 5"/>
          <p:cNvPicPr/>
          <p:nvPr/>
        </p:nvPicPr>
        <p:blipFill>
          <a:blip r:embed="rId3"/>
          <a:stretch/>
        </p:blipFill>
        <p:spPr>
          <a:xfrm>
            <a:off x="5415120" y="506160"/>
            <a:ext cx="1598760" cy="2157840"/>
          </a:xfrm>
          <a:prstGeom prst="rect">
            <a:avLst/>
          </a:prstGeom>
          <a:ln w="0">
            <a:noFill/>
          </a:ln>
        </p:spPr>
      </p:pic>
      <p:pic>
        <p:nvPicPr>
          <p:cNvPr id="174" name="Imagen 2"/>
          <p:cNvPicPr/>
          <p:nvPr/>
        </p:nvPicPr>
        <p:blipFill>
          <a:blip r:embed="rId4"/>
          <a:srcRect l="16206" t="24522" r="23600"/>
          <a:stretch/>
        </p:blipFill>
        <p:spPr>
          <a:xfrm>
            <a:off x="5432760" y="3821040"/>
            <a:ext cx="1581480" cy="1879920"/>
          </a:xfrm>
          <a:prstGeom prst="rect">
            <a:avLst/>
          </a:prstGeom>
          <a:ln w="0">
            <a:noFill/>
          </a:ln>
        </p:spPr>
      </p:pic>
      <p:sp>
        <p:nvSpPr>
          <p:cNvPr id="175" name="CuadroTexto 7"/>
          <p:cNvSpPr/>
          <p:nvPr/>
        </p:nvSpPr>
        <p:spPr>
          <a:xfrm>
            <a:off x="7456320" y="261360"/>
            <a:ext cx="356112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Úbeda y Baeza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fueron varias veces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asediadas y conquistadas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hasta que definitivamente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el año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1233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 </a:t>
            </a: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Fernando III el Santo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prototipo de rey medieval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-cristiano, guerrero,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diplomático-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pasó a manos cristianas.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El asedio duró de junio 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latin typeface="Tw Cen MT"/>
                <a:ea typeface="DejaVu Sans"/>
              </a:rPr>
              <a:t>a 29 de septiembre: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Día de San Miguel,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convertido en Patrón.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El Rey, atravesada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la ciudad llegó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la Mezquita Aljama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y la convirtió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templo dedicado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la Santísima Virgen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CuadroTexto 8"/>
          <p:cNvSpPr/>
          <p:nvPr/>
        </p:nvSpPr>
        <p:spPr>
          <a:xfrm>
            <a:off x="5208840" y="2666880"/>
            <a:ext cx="20383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1212:16 de Julio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NAVAS DE TOLOSA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CuadroTexto 9"/>
          <p:cNvSpPr/>
          <p:nvPr/>
        </p:nvSpPr>
        <p:spPr>
          <a:xfrm>
            <a:off x="5415120" y="5703840"/>
            <a:ext cx="15814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FERNANDO III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Calibri"/>
                <a:ea typeface="DejaVu Sans"/>
              </a:rPr>
              <a:t>EL SANTO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28" name="CuadroTexto 2"/>
          <p:cNvSpPr/>
          <p:nvPr/>
        </p:nvSpPr>
        <p:spPr>
          <a:xfrm>
            <a:off x="1704960" y="741240"/>
            <a:ext cx="892404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Gran resurgir religioso en los años  60 de los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Cursillos de Cristiandad, como un movimiento eclesial de difusión mundial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que actúa en el seno de la Iglesia Católica.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Fue gestándose en España en los años 40,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celebrándose el ”Primer Cursillo" del 7 al 10 de Enero de 1949​.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Experiencia impactante capaz de cambiar la Vida.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Impulsados por el espíritu emanado del Concilio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Vaticano II, los cursillos, supusieron una gran renovación a nivel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 parroquias y de grupos cristianos.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Los cursillistas se convirtieron en los mejores compañeros de los sacerdotes,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 y juntos emprendieron multitud de iniciativas no sólo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el campo apostólico sino también en el social.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Formación, oración y acción, pilares básicos para el crecimiento 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En Úbeda adquirieron especial relieve las “ultreyas” ,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“reunión de reuniones”, ante el Santísimo con más de 50 cursillistas.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Así mismo y abierto a todo el Arciprestazgo se organizaron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reuniones durante todo el curso de Estudio de la Biblia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contando con el testimonio y el entusiasmo de personas como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José María Buitrago y Fernando Casado.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CuadroTexto 3"/>
          <p:cNvSpPr/>
          <p:nvPr/>
        </p:nvSpPr>
        <p:spPr>
          <a:xfrm>
            <a:off x="2980440" y="279360"/>
            <a:ext cx="62118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CURSILLOS DE CRISTIANDAD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37" name="CuadroTexto 3"/>
          <p:cNvSpPr/>
          <p:nvPr/>
        </p:nvSpPr>
        <p:spPr>
          <a:xfrm>
            <a:off x="4276080" y="0"/>
            <a:ext cx="4833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  <a:ea typeface="DejaVu Sans"/>
              </a:rPr>
              <a:t>AÑOS 70: CREACIÓN DE NUEVAS PARROQUIAS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8" name="Picture 2"/>
          <p:cNvPicPr/>
          <p:nvPr/>
        </p:nvPicPr>
        <p:blipFill>
          <a:blip r:embed="rId3"/>
          <a:stretch/>
        </p:blipFill>
        <p:spPr>
          <a:xfrm>
            <a:off x="1644480" y="88920"/>
            <a:ext cx="8899920" cy="6677280"/>
          </a:xfrm>
          <a:prstGeom prst="rect">
            <a:avLst/>
          </a:prstGeom>
          <a:ln w="0">
            <a:noFill/>
          </a:ln>
        </p:spPr>
      </p:pic>
      <p:sp>
        <p:nvSpPr>
          <p:cNvPr id="439" name="CuadroTexto 1"/>
          <p:cNvSpPr/>
          <p:nvPr/>
        </p:nvSpPr>
        <p:spPr>
          <a:xfrm>
            <a:off x="0" y="997560"/>
            <a:ext cx="1641600" cy="289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PARROQUIAS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ANTIGUAS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DejaVu Sans"/>
              </a:rPr>
              <a:t>: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SANTA MARÍA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PABLO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NICOLÁS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ISIDORO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CuadroTexto 2"/>
          <p:cNvSpPr/>
          <p:nvPr/>
        </p:nvSpPr>
        <p:spPr>
          <a:xfrm>
            <a:off x="10547280" y="2137680"/>
            <a:ext cx="1641600" cy="31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PARROQUIAS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NUEVAS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SANTA TERESA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VIRGEN PILAR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SANTO TOMÁS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SAN JUAN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BAUTISTA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CuadroTexto 5"/>
          <p:cNvSpPr/>
          <p:nvPr/>
        </p:nvSpPr>
        <p:spPr>
          <a:xfrm>
            <a:off x="10842120" y="997560"/>
            <a:ext cx="11858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1970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5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43" name="CuadroTexto 3"/>
          <p:cNvSpPr/>
          <p:nvPr/>
        </p:nvSpPr>
        <p:spPr>
          <a:xfrm>
            <a:off x="1859760" y="0"/>
            <a:ext cx="8100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AÑOS 70: CREACIÓN DE NUEVAS PARROQUIAS.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44" name="Tabla 6"/>
          <p:cNvGraphicFramePr/>
          <p:nvPr>
            <p:extLst>
              <p:ext uri="{D42A27DB-BD31-4B8C-83A1-F6EECF244321}">
                <p14:modId xmlns:p14="http://schemas.microsoft.com/office/powerpoint/2010/main" val="2769451849"/>
              </p:ext>
            </p:extLst>
          </p:nvPr>
        </p:nvGraphicFramePr>
        <p:xfrm>
          <a:off x="255600" y="1602000"/>
          <a:ext cx="11752200" cy="4776480"/>
        </p:xfrm>
        <a:graphic>
          <a:graphicData uri="http://schemas.openxmlformats.org/drawingml/2006/table">
            <a:tbl>
              <a:tblPr/>
              <a:tblGrid>
                <a:gridCol w="288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5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5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64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SANTA TERESA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terrenos de S. Pablo.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Carlos Martínez Marín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Toma posesión: 1-10-1970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la cochera del barrio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de San Pedro, se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inicia la construcción del templo parroquial.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 Bendición: 25-5-1972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Jesús García Ramos 1975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Manuel Galiano Marín 1978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chemeClr val="lt1"/>
                        </a:solidFill>
                        <a:latin typeface="Tw Cen M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Antonio Lara Polaina 1996: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1998: Cofradía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La Sentencia.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EL PILAR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En terrenos de S. Isidoro.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Manuel Medina Caballero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Toma posesión  1-10-1973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Remodelación de la  ermita,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Dejando vistas sus piedras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de canteria, gracias a su trabajo personal, devolviéndole toda su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belleza primitiva.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Manuel Andreu Toledo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Toma de posesión 11-8-1990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Tw Cen MT"/>
                        </a:rPr>
                        <a:t>siendo después trasladado a S. Nicolás.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SANTO TOMÁS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 terrenos de San Nicolás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Juan Dios Sanjuan Herreros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Toma Posesión 24-9-1974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Utiliza como capilla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el colegio de María Auxiliadora.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Nuevo Templo Parroquial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el 14-4-1981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Construcción sólida,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sobria y moderna.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Cristo de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</a:rPr>
                        <a:t>Poliester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Baltasar Raya.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Vidrieras  ejecutadas por Juan de Dios.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JUAN BAUTISTA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terrenos de S. Isidoro.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chemeClr val="lt1"/>
                        </a:solidFill>
                        <a:latin typeface="Tw Cen M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Eusebio Figueroa Mora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Toma posesión: 10-10-1976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En los vestuarios  del Campo de fútbol de S. Miguel.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Se inicia  el culto en el templo  de los PP. Jesuitas.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Según  censo: 1900  Fieles- 1978? Convenio con SA.FA.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Nombramiento 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Jesús Mendoza Negrillo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como Coadjutor.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Adquisición  del piso y de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Los locales  2.200.000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Tw Cen MT"/>
                        </a:rPr>
                        <a:t>pts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5" name="CuadroTexto 1"/>
          <p:cNvSpPr/>
          <p:nvPr/>
        </p:nvSpPr>
        <p:spPr>
          <a:xfrm>
            <a:off x="9491760" y="221760"/>
            <a:ext cx="179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CuadroTexto 2"/>
          <p:cNvSpPr/>
          <p:nvPr/>
        </p:nvSpPr>
        <p:spPr>
          <a:xfrm>
            <a:off x="183600" y="401760"/>
            <a:ext cx="118216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Debido al crecimiento de la ciudad y al nacimiento de  nuevos barrios, la iglesia quiso adelantarse creando cuatro nuevas parroquias, teniendo como eje de división las carreteras entonces existentes. Santo Tomás: Carretera del Trillo- Villacarrillo/ Santa Teresa: Villacarrillo –Vilches/ El Pilar: Vilches-Linares/ S. Juan Bautista: Linares-Jaén. DECRETO??.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DejaVu Sans"/>
              </a:rPr>
              <a:t>A lo largo de los primeros años de la década de los 70, se fueron poniendo en marcha las nuevas Parroquias.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34" name="CuadroTexto 2"/>
          <p:cNvSpPr/>
          <p:nvPr/>
        </p:nvSpPr>
        <p:spPr>
          <a:xfrm>
            <a:off x="1799280" y="324360"/>
            <a:ext cx="8653680" cy="65541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Llegaron al inaugurarse la nueva Residencia Sanitaria S. Juan de la Cruz.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Eran siete hermanas dedicadas a la asistencia de enfermos y ocupando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puestos de responsabilidad; su hogar era la misma residencia sanitaria.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los cambios provocados a nivel de política, tienen que abandonar la Residencia, y durante unos 15 años viviendo en pisos, conjugan su labor sanitaria con la dedicación al apostolado en las parroquias sobre todo con jóvenes.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Fueron años de florecimiento y los frutos se concretarían en la consagración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como religiosas de algunas jóvenes ubetenses.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origen de la Congregación corresponde al siglo XIX, como tantas otras que surgen para paliar el sufrimiento de la gente, sobre todo pobres y enfermos,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se sienten abandonados, ya que a la Iglesia la han privado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sus hospitales y de centros de asistencia.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María Rosa Molas vive interiormente una relación intensa con Dios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le exige una entrega sin reservas a los demás. Se dirá de ella: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“No había vacío que su caridad no llenase”. Canonizada en el año 1978.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spc="-1" dirty="0">
                <a:solidFill>
                  <a:schemeClr val="dk1"/>
                </a:solidFill>
                <a:latin typeface="Tw Cen MT"/>
                <a:ea typeface="Calibri"/>
              </a:rPr>
              <a:t>L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as Hermanas </a:t>
            </a:r>
            <a:r>
              <a:rPr lang="es-ES" sz="2000" spc="-1" dirty="0">
                <a:solidFill>
                  <a:schemeClr val="dk1"/>
                </a:solidFill>
                <a:latin typeface="Tw Cen MT"/>
                <a:ea typeface="Calibri"/>
              </a:rPr>
              <a:t>cierran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su casa de la calle Carolina en el año 2003.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spc="-1" dirty="0">
                <a:solidFill>
                  <a:schemeClr val="dk1"/>
                </a:solidFill>
                <a:latin typeface="Tw Cen MT"/>
                <a:ea typeface="Calibri"/>
              </a:rPr>
              <a:t>S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iguen ofreciendo sus servicios en la Residencia Sanitaría de Linares, </a:t>
            </a: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donde dirigen una Casa de Acogida “Mujer y Madre”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por donde han pasado ya más de 200 mujeres.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VARIAS JÓVENES LAS </a:t>
            </a:r>
            <a:r>
              <a:rPr lang="es-ES" sz="2000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SIGUIERON, ENTRE ELLAS ANA, HOY EN CÓRDOBA.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CuadroTexto 3"/>
          <p:cNvSpPr/>
          <p:nvPr/>
        </p:nvSpPr>
        <p:spPr>
          <a:xfrm>
            <a:off x="3318480" y="195840"/>
            <a:ext cx="567312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LAS HERMANAS DE LA CONSOLACIÓN: 1975-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31" name="CuadroTexto 2"/>
          <p:cNvSpPr/>
          <p:nvPr/>
        </p:nvSpPr>
        <p:spPr>
          <a:xfrm>
            <a:off x="1270800" y="309960"/>
            <a:ext cx="10024560" cy="639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1960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Nace por iniciativa de un grupo de mujeres de Acción Católica,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tras realizar la primera campaña contra el hambre en 1959.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Fue su respuesta al llamamiento que denunciaba el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Calibri"/>
              </a:rPr>
              <a:t>“hambre de pan, de cultura y de Dios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i="1" strike="noStrike" spc="-1">
                <a:solidFill>
                  <a:schemeClr val="dk1"/>
                </a:solidFill>
                <a:latin typeface="Tw Cen MT"/>
                <a:ea typeface="Calibri"/>
              </a:rPr>
              <a:t>que padece gran parte de la humanidad”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1970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Se consolida ya que la Conferencia Episcopal Española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acordó que se hiciera una colecta extraordinaria contra el hambre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todas las parroquias de España el 2º domingo de febrero,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que se convocara una jornada de ayuno voluntario el viernes anterior.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Úbeda gracias al esfuerzo e interés del P. Mendoza,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del matrimonio formado por Antonio Vilches e Inés su esposa, que supieron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rodearse de un buen grupo de colaboradores de parroquias y colegios,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se fue consolidando Manos Unidas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iniciativas atrayentes como la tienda de “Artesanía Peruana”.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la alegría del primer millón, año 1986,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se pasó en seis años a la cantidad de 6 millones en el año 1994.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Todo un signo de que la iniciativa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había calado en el corazón de los ubetenses.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En la actualidad 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contamos con el estímulo de: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D. Luis Juan Gallardo, Párroco de V. del Pilar y Santa Teresa,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 Consiliario Diocesano de Manos Unidas,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y de </a:t>
            </a:r>
            <a:r>
              <a:rPr lang="es-ES" sz="18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Carmen Vidal, responsable a nivel Arciprestazgo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Las aportaciones de Úbeda a la Campaña 2024: 30.705 €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CuadroTexto 3"/>
          <p:cNvSpPr/>
          <p:nvPr/>
        </p:nvSpPr>
        <p:spPr>
          <a:xfrm>
            <a:off x="0" y="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MANOS UNIDAS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50" name="CuadroTexto 1"/>
          <p:cNvSpPr/>
          <p:nvPr/>
        </p:nvSpPr>
        <p:spPr>
          <a:xfrm>
            <a:off x="2980440" y="0"/>
            <a:ext cx="332388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MARANATHA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CuadroTexto 3"/>
          <p:cNvSpPr/>
          <p:nvPr/>
        </p:nvSpPr>
        <p:spPr>
          <a:xfrm>
            <a:off x="2980440" y="2910960"/>
            <a:ext cx="62287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  <a:ea typeface="DejaVu Sans"/>
            </a:endParaRPr>
          </a:p>
        </p:txBody>
      </p:sp>
      <p:sp>
        <p:nvSpPr>
          <p:cNvPr id="452" name="CuadroTexto 5"/>
          <p:cNvSpPr/>
          <p:nvPr/>
        </p:nvSpPr>
        <p:spPr>
          <a:xfrm>
            <a:off x="2088292" y="3694670"/>
            <a:ext cx="9477632" cy="28608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 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el año 2010 la obra se reestrenó en Jaén; a la primera representación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asistió el Sr. Obispo de la Diócesis de Jaén, D. Ramón del Hoyo,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que mostró públicamente su gran satisfacción y apoyo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este grupo de personas cristianas y comprometidas.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Todos los beneficios obtenidos por las aportaciones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los asistentes, venidos de toda España, a las representaciones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van destinados íntegramente a obras sociales.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Una buena preparación para la Semana Santa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71F037-7F66-B106-0535-B52BD8D83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24" y="580768"/>
            <a:ext cx="4014771" cy="25825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A4FBCE8-013C-7D42-DEBF-5764756CBA22}"/>
              </a:ext>
            </a:extLst>
          </p:cNvPr>
          <p:cNvSpPr txBox="1"/>
          <p:nvPr/>
        </p:nvSpPr>
        <p:spPr>
          <a:xfrm>
            <a:off x="626076" y="580768"/>
            <a:ext cx="69172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obra '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Maranatha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', original del escritor, poeta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dramaturgo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Ramón Molina Navarrete;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director del grupo y presidente de la Asociación,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basada en la vida, pasión, muerte y resurrección de Jesucristo,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tuvo su estreno en el Teatro Ideal Cinema de Úbeda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27 de Marzo de 1982,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transmitiendo un verdadero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testimonio de fe, esperanza y caridad.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chemeClr val="dk1"/>
              </a:solidFill>
              <a:latin typeface="Tw Cen MT"/>
              <a:ea typeface="Times New Roman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respuesta de los asistentes fue tan extraordinaria que se siguió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representando ininterrumpidamente durante unos 30 años,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todos los fines de semana, sábados y domingos de Cuaresma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el Teatro de las Escuela de la Sagrada Familia (SA.FA.),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92000" cy="6855120"/>
          </a:xfrm>
          <a:prstGeom prst="rect">
            <a:avLst/>
          </a:prstGeom>
          <a:ln w="0">
            <a:noFill/>
          </a:ln>
        </p:spPr>
      </p:pic>
      <p:sp>
        <p:nvSpPr>
          <p:cNvPr id="454" name="CuadroTexto 5"/>
          <p:cNvSpPr/>
          <p:nvPr/>
        </p:nvSpPr>
        <p:spPr>
          <a:xfrm>
            <a:off x="1969477" y="185040"/>
            <a:ext cx="554501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LA SECCIÓN  ADORADORA NOCTURNA FEMENINA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CuadroTexto 7"/>
          <p:cNvSpPr/>
          <p:nvPr/>
        </p:nvSpPr>
        <p:spPr>
          <a:xfrm>
            <a:off x="820616" y="679938"/>
            <a:ext cx="7620000" cy="31378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1982: La A.N.F.E, de Úbeda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, surgió  por iniciativa de la Sección Adoradora Nocturna de Úbeda.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Uno de los puntos programados por el  Nuevo Consejo Directivo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era la posibilidad de poner en marcha ANFE.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primer paso fue convocar a mujeres familiares y amigas para presentarles la propuesta. 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respuesta fue muy positiva y el 7de Febrero 1982, siendo D. Hermenegildo Terrados del Cerro</a:t>
            </a:r>
            <a:r>
              <a:rPr lang="es-E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Presidente de la Diocesana y don Juan Luis Millán, Presidente de ANE, Úbeda, los encargados de defender la propuesta, llegándose al acuerdo de celebrar varias vigilias “de prueba.”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1982, 5 Marzo : Elección de Responsables. Presidenta: Amalia Pipó Rienda;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Secretaria: Consuelo López y Tesorera: Cati Jiménez.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Capellán: Eusebio Figueroa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4B8962-320C-0221-84A1-A7BC3CFBDC83}"/>
              </a:ext>
            </a:extLst>
          </p:cNvPr>
          <p:cNvSpPr txBox="1"/>
          <p:nvPr/>
        </p:nvSpPr>
        <p:spPr>
          <a:xfrm>
            <a:off x="1160585" y="3817805"/>
            <a:ext cx="1058593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1982, 4-5 de Diciembre: Inauguración de ANFE: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Reunión en Santa Clara, Procesión de Banderas a Santa María,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Bendición de la Bandera y Vigilia de Adoración.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1994, 17 de Junio: Elección de nueva Presidenta que recayó en Josefina Sánchez.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Secretaria: Carmen Romo. Tesorera: Carmen Martínez Ruedas.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2007, 24 Noviembre: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Celebración de las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Bodas de Plata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el Ideal Cinema.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2 de Diciembre: Misa Solemne, precedida de un Triduo Eucarístico.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2010, 26 Mayo: Elección de nuevo equipo. Presidenta: Juani Sierra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Secretaria: Pepi Pulido y Tesorera: Conchi Romera.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Charla amigable sobre la Sagrada Escritura. Santa Misa. Y a solas con el Señor.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¡Por muchos años|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9D2150-AEBC-3588-08BC-68857C5C3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6" y="611711"/>
            <a:ext cx="3528645" cy="2817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57" name="CuadroTexto 2"/>
          <p:cNvSpPr/>
          <p:nvPr/>
        </p:nvSpPr>
        <p:spPr>
          <a:xfrm>
            <a:off x="3105000" y="666720"/>
            <a:ext cx="5940720" cy="61848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1983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Times New Roman"/>
              </a:rPr>
              <a:t>,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18 de Julio. Siendo párroco D. Diego García Hidalgo,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el Alcalde de la ciudad don Arsenio Moreno Mendoza, mediante oficio prohibió el culto, ante la necesidad de una reparación urgente y profunda puesto que la inclinación de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sus pilares amenazaba ruina inminente.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culto y actividades parroquiales se trasladaron a san Pedro.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1986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Se inician las obras con cargo a los fondos del Patrimonio Artístico. Presupuesto 100 millones de pesetas.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primer arquitecto procedió a desmontar el tejado y las bóvedas de yeso, por pensar que eran la causa de la ruina.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Esta intervención fue contraproducente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 hizo que el templo acabara por desestabilizarse.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D. Enrique Venegas tras un profundo estudio, consolidó sus cimientos inestables —verdadera causa de la ruina—,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así como sus pilares y arcos.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Para cubrir el templo se instaló una techumbre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madera, restituyendo la que el templo tenía originalmente entre los siglos XIII-XVIII.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Se ha eliminado el yeso dejando la piedra original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las paredes y las capillas laterales,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modificando la fisonomía anterior.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CuadroTexto 3"/>
          <p:cNvSpPr/>
          <p:nvPr/>
        </p:nvSpPr>
        <p:spPr>
          <a:xfrm>
            <a:off x="2762280" y="0"/>
            <a:ext cx="64551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SANTA MARÍA CIERRE  1983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151AF7-BD05-46AC-3902-965923EC5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1" y="1002621"/>
            <a:ext cx="2636819" cy="35575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E649929-A883-1C2E-17D3-364EE9AD3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34" y="939848"/>
            <a:ext cx="2473675" cy="362027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5E2DB0C-265A-A306-5331-6774823708F8}"/>
              </a:ext>
            </a:extLst>
          </p:cNvPr>
          <p:cNvSpPr txBox="1"/>
          <p:nvPr/>
        </p:nvSpPr>
        <p:spPr>
          <a:xfrm>
            <a:off x="234090" y="4784270"/>
            <a:ext cx="263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ANTES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1C54C7-0115-57F2-6E50-0222CCED9FCB}"/>
              </a:ext>
            </a:extLst>
          </p:cNvPr>
          <p:cNvSpPr txBox="1"/>
          <p:nvPr/>
        </p:nvSpPr>
        <p:spPr>
          <a:xfrm>
            <a:off x="9484234" y="4497354"/>
            <a:ext cx="247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  <a:p>
            <a:pPr algn="ctr"/>
            <a:r>
              <a:rPr lang="es-ES" dirty="0"/>
              <a:t>DESPUÉS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n 4"/>
          <p:cNvPicPr/>
          <p:nvPr/>
        </p:nvPicPr>
        <p:blipFill>
          <a:blip r:embed="rId2"/>
          <a:stretch/>
        </p:blipFill>
        <p:spPr>
          <a:xfrm>
            <a:off x="0" y="1152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61" name="CuadroTexto 1"/>
          <p:cNvSpPr/>
          <p:nvPr/>
        </p:nvSpPr>
        <p:spPr>
          <a:xfrm>
            <a:off x="866880" y="423000"/>
            <a:ext cx="10637280" cy="64926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                Presidente: Juan Luis Millán con Juan </a:t>
            </a:r>
            <a:r>
              <a:rPr lang="es-ES" sz="2000" b="0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Resa</a:t>
            </a:r>
            <a:r>
              <a:rPr lang="es-ES" sz="2000" spc="-1" dirty="0">
                <a:solidFill>
                  <a:schemeClr val="dk1"/>
                </a:solidFill>
                <a:latin typeface="Tw Cen MT"/>
                <a:ea typeface="DejaVu Sans"/>
              </a:rPr>
              <a:t>,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Andrés Miñarro y Jesús Poyatos.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Componentes (1980): 6 Turnos, con 166 adoradores activos y 115 honorarios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Como preparación del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20 al 24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: Charlas Bíblicas y Triduo interviniendo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D. Domingo Muñoz León,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escriturista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eminente y Canónigo de Jaén.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D. Fernando Nieto Alaminos, Párroco de S. Miguel y Arcipreste de Andújar.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D. Salvador Muñoz Iglesias , Director de ANE y prestigioso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escriturista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      Sábado 25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: A las 6,30 de la tarde, recepción de Adoradores en S. Juan Bautista (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DejaVu Sans"/>
              </a:rPr>
              <a:t>Sa.Fa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)</a:t>
            </a:r>
            <a:endParaRPr lang="es-ES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20.30; Pregón: </a:t>
            </a:r>
            <a:r>
              <a:rPr lang="es-ES" spc="-1" dirty="0">
                <a:solidFill>
                  <a:schemeClr val="dk1"/>
                </a:solidFill>
                <a:latin typeface="Tw Cen MT"/>
                <a:ea typeface="DejaVu Sans"/>
              </a:rPr>
              <a:t>D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on Hermenegildo Terrados, Presidente ANE.//22,30: Procesión de Banderas.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      Domingo 26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: </a:t>
            </a:r>
            <a:r>
              <a:rPr lang="es-ES" spc="-1" dirty="0">
                <a:solidFill>
                  <a:schemeClr val="dk1"/>
                </a:solidFill>
                <a:latin typeface="Tw Cen MT"/>
                <a:ea typeface="DejaVu Sans"/>
              </a:rPr>
              <a:t>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n Santa María, tuvo lugar la Presentación de Adoradores y Solemne Vigilia.</a:t>
            </a:r>
            <a:endParaRPr lang="es-ES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6,00: Santa Misa, por el Sr. Obispo D. Miguel Peinado y Bendición de los Campos.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UBEDA Y LA MÚSICA CON LA EUCARISTÍA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DejaVu Sans"/>
              </a:rPr>
              <a:t>AGRUPACIÓN  CORAL UBETENSE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Iniciada en la Parroquia de S. Juan Bautista , quedó legalmente constituida en 1979.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Compuesta por 35 componentes y dirigida desde el principio por D. Ramón Ramos Carrero.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 repertorio: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Canticorum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Iubilo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;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Goiceko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-Izarra;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I´want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Jesús;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Pater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Noster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de Chaikovski y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Pange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Lingua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CORAL VIRGEN DE GUADALUPE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Presentada en la Sacra Capilla del Salvador de Úbeda el 6 de junio de 1981.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Dirigida por Juana Gámez y posteriormente Francisco Sevilla.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Interpretaron entre otros: Ego sum de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Ignoizaga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;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Amén del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Stabat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Mater de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Pergoletti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; Aleluya de Haendel.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GRUPO POLIFÓNICO SAN JUAN DE LA CRUZ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Dirección: Padre Carlos Quijano O.C.D: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“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Akathistos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”: Poema lirico-musical.: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Lasagna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y Mari Loli Villalón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Ogallar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CuadroTexto 3"/>
          <p:cNvSpPr/>
          <p:nvPr/>
        </p:nvSpPr>
        <p:spPr>
          <a:xfrm>
            <a:off x="2945160" y="11520"/>
            <a:ext cx="6246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BODAS DE DIAMANTE: 25-26 DE JUNIO DE 1983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64" name="CuadroTexto 2"/>
          <p:cNvSpPr/>
          <p:nvPr/>
        </p:nvSpPr>
        <p:spPr>
          <a:xfrm>
            <a:off x="734292" y="533880"/>
            <a:ext cx="9033164" cy="630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Testimonio de Estrella Martínez: Se inició en Úbeda por los años 90.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Se inició como grupo de Oración en la Parroquia San Juan Bautista.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Mi oración procuro que sea diaria, a la luz de la lectura litúrgica del día.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Me pongo en presencia del Señor, uniendo mi pequeñez a la Santísima Virgen,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a los Ángeles y santos del cielo, a la Iglesia y a toda la humanidad que ora,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pues todos los seres elevan su alma a Dios.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Pido que su Espíritu actúe en nosotros, en todos los seres humanos,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que tomemos conciencia de que Él está siempre, y lo único que tenemos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que hacer es abrir nuestra mente y nuestro corazón y dejar a Él,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ser Dios en nosotros, dejándole actuar, no poniéndole trabas.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Le doy gracias por esa comunidad a la que pertenezco, que me ha enseñado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a alabarlo pues, aunque la Iglesia en su liturgia y culto siempre lo alaba,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yo nunca había tomado conciencia de ello hasta pertenecer a la Renovación,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donde oramos de esta forma en comunidad, hablando con Él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y en voz alta, con cánticos y con silencios, unidos en un mismo espíritu.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Me queda una última fase: la oración de intercesión. Pedimos por la Iglesia,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por el mundo con todos sus problemas, sus necesidades, pero que quiere que se lo pidamos como Él nos lo dijo: </a:t>
            </a:r>
            <a:r>
              <a:rPr lang="es-ES" sz="2000" b="0" i="1" strike="noStrike" spc="-1" dirty="0">
                <a:solidFill>
                  <a:srgbClr val="000000"/>
                </a:solidFill>
                <a:latin typeface="Tw Cen MT"/>
                <a:ea typeface="Times New Roman"/>
              </a:rPr>
              <a:t>“Pedid y recibiréis, llamad y se os abrirá”.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 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CuadroTexto 3"/>
          <p:cNvSpPr/>
          <p:nvPr/>
        </p:nvSpPr>
        <p:spPr>
          <a:xfrm>
            <a:off x="1565564" y="139320"/>
            <a:ext cx="760614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MOVIMIENTO: RENOVACIÓN CARISMÁTICA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D8C02F2-910E-4F79-118D-E50BB8F26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579" y="888826"/>
            <a:ext cx="2302548" cy="27853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0D5EEB-9EE2-879B-3A86-BCDAE2B95D17}"/>
              </a:ext>
            </a:extLst>
          </p:cNvPr>
          <p:cNvSpPr txBox="1"/>
          <p:nvPr/>
        </p:nvSpPr>
        <p:spPr>
          <a:xfrm>
            <a:off x="9590578" y="4029112"/>
            <a:ext cx="2302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RENOVACIÓN CARISMÁTICA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179" name="CuadroTexto 2"/>
          <p:cNvSpPr/>
          <p:nvPr/>
        </p:nvSpPr>
        <p:spPr>
          <a:xfrm>
            <a:off x="473400" y="0"/>
            <a:ext cx="3083400" cy="67696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C00000"/>
                </a:solidFill>
                <a:latin typeface="Calibri"/>
                <a:ea typeface="Calibri"/>
              </a:rPr>
              <a:t>Tras la conquista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se procede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a la transformación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de la ciudad musulmana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en cristiana.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Las mezquitas,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incluyendo La Aljama,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se convirtieron en parroquias.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Los nuevos conquistadores,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unos 300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Calibri"/>
                <a:ea typeface="Calibri"/>
              </a:rPr>
              <a:t>infantones</a:t>
            </a: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se establecieron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en el entorno del Alcázar,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concediéndoseles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por el Rey, los privilegios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del Fuero de Cuenca.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Fueron numerosos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los pobladores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venidos de Castilla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de Navarra y Aragón.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Once parroquias-collaciones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Sirvieron para acogerlos.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Úbeda sería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población fronteriza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con el reino de Granada.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Imagen 1"/>
          <p:cNvPicPr/>
          <p:nvPr/>
        </p:nvPicPr>
        <p:blipFill>
          <a:blip r:embed="rId3"/>
          <a:stretch/>
        </p:blipFill>
        <p:spPr>
          <a:xfrm>
            <a:off x="4033080" y="291600"/>
            <a:ext cx="7682400" cy="6271560"/>
          </a:xfrm>
          <a:prstGeom prst="rect">
            <a:avLst/>
          </a:prstGeom>
          <a:ln w="0">
            <a:noFill/>
          </a:ln>
        </p:spPr>
      </p:pic>
      <p:sp>
        <p:nvSpPr>
          <p:cNvPr id="181" name="CuadroTexto 5"/>
          <p:cNvSpPr/>
          <p:nvPr/>
        </p:nvSpPr>
        <p:spPr>
          <a:xfrm>
            <a:off x="4245480" y="783720"/>
            <a:ext cx="1532160" cy="1461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SIGLO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XIII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UBEDA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CRISTIANA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5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3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" dur="3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3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67" name="CuadroTexto 3"/>
          <p:cNvSpPr/>
          <p:nvPr/>
        </p:nvSpPr>
        <p:spPr>
          <a:xfrm>
            <a:off x="2980440" y="2910960"/>
            <a:ext cx="622872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  <a:ea typeface="DejaVu Sans"/>
            </a:endParaRPr>
          </a:p>
        </p:txBody>
      </p:sp>
      <p:sp>
        <p:nvSpPr>
          <p:cNvPr id="468" name="CuadroTexto 5"/>
          <p:cNvSpPr/>
          <p:nvPr/>
        </p:nvSpPr>
        <p:spPr>
          <a:xfrm>
            <a:off x="762001" y="443520"/>
            <a:ext cx="6758940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movimiento Vida Ascendente se creó en Paris en el año 1952.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España se implantó en el año 1979 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hoy funciona en todas las Diócesis.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Se implantó en la Parroquia de San Juan Bautista por los años 90,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gracias al tesón de D. Antero y la esposa de Don Santiago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Calibri"/>
              </a:rPr>
              <a:t>Devón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Durante muchos años, sus componentes han sido eficaces colaboradores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las tareas parroquiales, siendo ellos los que llevaban la economía,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visita a los enfermos</a:t>
            </a:r>
            <a:r>
              <a:rPr lang="es-ES" spc="-1" dirty="0">
                <a:solidFill>
                  <a:schemeClr val="dk1"/>
                </a:solidFill>
                <a:latin typeface="Tw Cen MT"/>
                <a:ea typeface="Calibri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CuadroTexto 1"/>
          <p:cNvSpPr/>
          <p:nvPr/>
        </p:nvSpPr>
        <p:spPr>
          <a:xfrm>
            <a:off x="0" y="279360"/>
            <a:ext cx="89154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VIDA ASCENDENTE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093A7E-AA28-DC8F-BBBE-F6744CACE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0" y="389891"/>
            <a:ext cx="3274632" cy="260608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0847DA-8856-578E-263C-1F8208C080F2}"/>
              </a:ext>
            </a:extLst>
          </p:cNvPr>
          <p:cNvSpPr txBox="1"/>
          <p:nvPr/>
        </p:nvSpPr>
        <p:spPr>
          <a:xfrm>
            <a:off x="342900" y="3106510"/>
            <a:ext cx="11435652" cy="3778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¿Cuál es el objetivo de VIDA ASCENDENTE?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Llevar el mensaje evangélico a los Mayores y Jubilados, para que aporten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la Sociedad y a la Iglesia su Fe, su experiencia y su tiempo disponible.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las reuniones quincenales a la vez que nos enriquecíamos espiritualmente,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ha ido creciendo una profunda amistad, que nos ha llevado a compartir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vivencias y preocupaciones, formando una verdadera familia.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También nos ha impulsado a colaborar en toda clase de tareas,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tanto a nivel eclesial como social.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la llegada del COVID, llegaron las dificultades, dejamos de reunirnos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la mayoría ha dado el paso definitivo.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Pero ha sido una experiencia muy positiva tanto a nivel personal como parroquial.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  ***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Como fruto de la experiencia de la Visita Pastoral,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        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merecería la pena intentarlo de nuevo.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98" name="CuadroTexto 2"/>
          <p:cNvSpPr/>
          <p:nvPr/>
        </p:nvSpPr>
        <p:spPr>
          <a:xfrm>
            <a:off x="929880" y="712800"/>
            <a:ext cx="1060704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1998: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 26 de Octubre: Firma del Acta de constitución ante notario.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 El objetivo de la Fundación: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 responde a lo más genuino de los Salesianos y a D. Bosco,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ante los jóvenes del cinturón negro de Turín, y a los que consideraba, faltos de pan y de Dios.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	Había comenzado a estudiarse tiempo antes, como compromiso conjunto, para los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Cooperadores de los Antiguos Alumnos,  la Asociación María Auxiliadora y Familia Salesiana.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1997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, Septiembre. 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1ª CASA: “RAMÓN GUTIERREZ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”. Comienza como Asociación  inspirándose en el espíritu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de Hogares Don Bosco, cuya principal finalidad no era otra que “acoger a (8) menores desprotegidos”.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Objetivo: “Ofrecer a cada  menor alojamiento, convivencia y educación,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hasta que pueda producirse el retorno a su familia.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Su principal impulsor entre otros muchos fue Eusebio Campos Jimeno.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La residencia se fijó en la calle Rastro y después en la Avda de la Constitución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2000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, 20 de Noviembre: 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2ª CASA, se la denominó “LA UNIÓN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”, en atención a la ayuda de la Unión de Cofradías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de Semana Santa; como responsable Juan Antonio Antiñolo y otros.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Figura materna importante siguiendo el ejemplo de Mamá Margarita, Lucía y otras.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Lugar:  Pintor Elbo hoy en Explanada; número de niños integrantes 8 y es mixto.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 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2003,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 27 de Enero: Inauguración de unos 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Locales en la calle Gallo nº 2.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Objetivo:  Entrar en contacto con los jóvenes en su propio ambiente, mediante juegos,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Talleres, cine, etc.  Responsables Mírian Sánchez y José Andrés Galiano.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2005: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 </a:t>
            </a: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ESCUELA OCUPACIONAL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. Talleres de aprendizaje de Fontanería y Electricidad,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en el colegio Matemático Gallego-Diaz. Después ampliado en el mismo colegio salesiano.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latin typeface="Tw Cen MT"/>
                <a:ea typeface="Calibri"/>
              </a:rPr>
              <a:t>OTRAS INICIATIVAS</a:t>
            </a:r>
            <a:r>
              <a:rPr lang="es-ES" sz="1800" b="0" strike="noStrike" spc="-1">
                <a:solidFill>
                  <a:schemeClr val="dk1"/>
                </a:solidFill>
                <a:latin typeface="Tw Cen MT"/>
                <a:ea typeface="Calibri"/>
              </a:rPr>
              <a:t>: Prevención del Absentismo Escolar; Actividades Complementarias; INTEGRA-T.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CuadroTexto 3"/>
          <p:cNvSpPr/>
          <p:nvPr/>
        </p:nvSpPr>
        <p:spPr>
          <a:xfrm>
            <a:off x="232560" y="235800"/>
            <a:ext cx="119566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FUNDACIÓN: PROYECTO DON BOSCO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DFB9702-3684-D598-6C71-79C37AFA0703}"/>
              </a:ext>
            </a:extLst>
          </p:cNvPr>
          <p:cNvSpPr txBox="1"/>
          <p:nvPr/>
        </p:nvSpPr>
        <p:spPr>
          <a:xfrm>
            <a:off x="783771" y="237505"/>
            <a:ext cx="6282047" cy="205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es-E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lang="es-ES" sz="20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Nuestra comunidad cristiana, ha manifestado </a:t>
            </a:r>
            <a:r>
              <a:rPr lang="es-ES" sz="1800" dirty="0">
                <a:latin typeface="Tw Cen MT" panose="020B0602020104020603" pitchFamily="34" charset="77"/>
                <a:ea typeface="Times New Roman" panose="02020603050405020304" pitchFamily="18" charset="0"/>
              </a:rPr>
              <a:t>desde siempre,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latin typeface="Tw Cen MT" panose="020B0602020104020603" pitchFamily="34" charset="77"/>
                <a:ea typeface="Times New Roman" panose="02020603050405020304" pitchFamily="18" charset="0"/>
              </a:rPr>
              <a:t>una gran devoción </a:t>
            </a: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a la Eucaristía, siendo, a través de los siglos,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la procesión del Corpus la gran ocasión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para dar muestra de ello.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Calles con juncia por el suelo, los adornos de fachadas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y la devoción de los fieles.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BEF568-06EA-6AD6-42BC-5644766A5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618" y="469090"/>
            <a:ext cx="2845130" cy="21338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DE828AD-D7A7-09FA-81EC-EEFBA7936D60}"/>
              </a:ext>
            </a:extLst>
          </p:cNvPr>
          <p:cNvSpPr txBox="1"/>
          <p:nvPr/>
        </p:nvSpPr>
        <p:spPr>
          <a:xfrm>
            <a:off x="783771" y="2602937"/>
            <a:ext cx="10675917" cy="431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“Plenitud. La mañana de junio exprime todos los pomos primaverales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alabanza a Cristo. El Tantum ergo va derramando esperanza.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 meses hace que la liturgia católica, en las procesiones de Semana santa,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mostraba el Dolor de Cristo; era la hora tenebrosa en que el mal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enseñaba su efímero triunfo sobre lo eterno.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Ahora, hace unas horas, ha vuelto a pasar Cristo por las calles.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Cristo real y verdadero, entre el triunfo de las espigas de oro,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alzado sobre el esplendor de las dalmáticas sacerdotales.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la sazón gloriosa de Cristo, maduro ya en el Altar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el hambre y sed de la Historia de los hombres”. </a:t>
            </a:r>
            <a:r>
              <a:rPr lang="es-E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Juan </a:t>
            </a:r>
            <a:r>
              <a:rPr lang="es-ES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Pasquau</a:t>
            </a:r>
            <a:endParaRPr lang="es-ES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50"/>
              </a:lnSpc>
            </a:pPr>
            <a:r>
              <a:rPr lang="es-ES" sz="1800" dirty="0">
                <a:latin typeface="Tw Cen MT" panose="020B0602020104020603" pitchFamily="34" charset="77"/>
                <a:ea typeface="Times New Roman" panose="02020603050405020304" pitchFamily="18" charset="0"/>
              </a:rPr>
              <a:t>La mantenedora de este tesoro es sin duda la Adoración Nocturna,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latin typeface="Tw Cen MT" panose="020B0602020104020603" pitchFamily="34" charset="77"/>
                <a:ea typeface="Times New Roman" panose="02020603050405020304" pitchFamily="18" charset="0"/>
              </a:rPr>
              <a:t>que desde su fundación promovió</a:t>
            </a:r>
            <a:r>
              <a:rPr lang="es-ES" dirty="0">
                <a:latin typeface="Tw Cen MT" panose="020B0602020104020603" pitchFamily="34" charset="77"/>
                <a:ea typeface="Times New Roman" panose="02020603050405020304" pitchFamily="18" charset="0"/>
              </a:rPr>
              <a:t> tan espléndida manifestación de fe.</a:t>
            </a:r>
            <a:endParaRPr lang="es-ES" sz="1800" dirty="0">
              <a:latin typeface="Tw Cen MT" panose="020B0602020104020603" pitchFamily="34" charset="77"/>
              <a:ea typeface="Times New Roman" panose="02020603050405020304" pitchFamily="18" charset="0"/>
            </a:endParaRPr>
          </a:p>
          <a:p>
            <a:pPr algn="ctr">
              <a:lnSpc>
                <a:spcPts val="2150"/>
              </a:lnSpc>
            </a:pPr>
            <a:r>
              <a:rPr lang="es-ES" sz="1800" dirty="0">
                <a:latin typeface="Tw Cen MT" panose="020B0602020104020603" pitchFamily="34" charset="77"/>
                <a:ea typeface="Times New Roman" panose="02020603050405020304" pitchFamily="18" charset="0"/>
              </a:rPr>
              <a:t>Los Niños de Primera Comunión junto con los </a:t>
            </a:r>
            <a:r>
              <a:rPr lang="es-ES" sz="1800" dirty="0" err="1">
                <a:latin typeface="Tw Cen MT" panose="020B0602020104020603" pitchFamily="34" charset="77"/>
                <a:ea typeface="Times New Roman" panose="02020603050405020304" pitchFamily="18" charset="0"/>
              </a:rPr>
              <a:t>Tarsicios</a:t>
            </a:r>
            <a:endParaRPr lang="es-ES" sz="1800" dirty="0">
              <a:latin typeface="Tw Cen MT" panose="020B0602020104020603" pitchFamily="34" charset="77"/>
              <a:ea typeface="Times New Roman" panose="02020603050405020304" pitchFamily="18" charset="0"/>
            </a:endParaRP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acompañados de su bandera, hacen el recorrido de la procesión </a:t>
            </a:r>
          </a:p>
          <a:p>
            <a:pPr algn="ctr">
              <a:lnSpc>
                <a:spcPts val="2150"/>
              </a:lnSpc>
            </a:pPr>
            <a:r>
              <a:rPr lang="es-ES" sz="1800" dirty="0">
                <a:effectLst/>
                <a:latin typeface="Tw Cen MT" panose="020B0602020104020603" pitchFamily="34" charset="77"/>
                <a:ea typeface="Times New Roman" panose="02020603050405020304" pitchFamily="18" charset="0"/>
              </a:rPr>
              <a:t>por las calles de la localidad.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11B0DC-8911-2854-D092-8511DF1702A6}"/>
              </a:ext>
            </a:extLst>
          </p:cNvPr>
          <p:cNvSpPr txBox="1"/>
          <p:nvPr/>
        </p:nvSpPr>
        <p:spPr>
          <a:xfrm>
            <a:off x="-118753" y="118753"/>
            <a:ext cx="8478982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EL CORPUS CHRISTI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Imagen 4"/>
          <p:cNvPicPr/>
          <p:nvPr/>
        </p:nvPicPr>
        <p:blipFill>
          <a:blip r:embed="rId2"/>
          <a:stretch/>
        </p:blipFill>
        <p:spPr>
          <a:xfrm>
            <a:off x="144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71" name="CuadroTexto 3"/>
          <p:cNvSpPr/>
          <p:nvPr/>
        </p:nvSpPr>
        <p:spPr>
          <a:xfrm>
            <a:off x="617838" y="611640"/>
            <a:ext cx="8328454" cy="61303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Don Santiago García Aracil, inició su andadura en Jaén en 1988,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trayendo aires nuevos, por su temperamento y juventud; apenas tenía 50 años;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pero sobre todo por su experiencia como obispo auxiliar de Valencia,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fue el gran organizador. Muestra de todo ello: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1991: IV CENTENARIO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Con este motivo, Úbeda una vez más vistió sus mejores galas.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Vigilia de jóvenes: Recepción de autoridades en la plaza 1º de Mayo.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Gran vigilia en el polideportivo con asistencia de varios obispos.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Espectacular procesión con las reliquias de S. Juan de la Cruz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desde el Hospital al Polideportivo.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Solemne Misa Pontifical, con la asistencia de ocho </a:t>
            </a:r>
            <a:r>
              <a:rPr lang="es-ES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DejaVu Sans"/>
              </a:rPr>
              <a:t>obispos, </a:t>
            </a:r>
          </a:p>
          <a:p>
            <a:pPr algn="ctr"/>
            <a:r>
              <a:rPr lang="es-ES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DejaVu Sans"/>
              </a:rPr>
              <a:t>el Nuncio </a:t>
            </a:r>
            <a:r>
              <a:rPr lang="es-ES" dirty="0" err="1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Tagliaferri</a:t>
            </a:r>
            <a:r>
              <a:rPr lang="es-ES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DejaVu Sans"/>
              </a:rPr>
              <a:t>y el Delegado Pontificio </a:t>
            </a:r>
            <a:r>
              <a:rPr lang="es-ES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Cardenal Javierre, </a:t>
            </a:r>
          </a:p>
          <a:p>
            <a:pPr algn="ctr" defTabSz="914400">
              <a:lnSpc>
                <a:spcPct val="100000"/>
              </a:lnSpc>
            </a:pPr>
            <a:r>
              <a:rPr lang="es-ES" strike="noStrike" spc="-1" dirty="0">
                <a:solidFill>
                  <a:srgbClr val="C00000"/>
                </a:solidFill>
                <a:latin typeface="Tw Cen MT" panose="020B0602020104020603" pitchFamily="34" charset="77"/>
                <a:ea typeface="DejaVu Sans"/>
              </a:rPr>
              <a:t>1992: LA VISITA PASTORAL</a:t>
            </a:r>
            <a:r>
              <a:rPr lang="es-ES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DejaVu Sans"/>
              </a:rPr>
              <a:t>. </a:t>
            </a:r>
            <a:endParaRPr lang="es-ES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Supuso un paso importante a nivel de Arciprestazgo,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dándose pasos inimaginables en cuanto a la creación de Consejos Pastorales,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chemeClr val="dk1"/>
                </a:solidFill>
                <a:latin typeface="Tw Cen MT"/>
                <a:ea typeface="DejaVu Sans"/>
              </a:rPr>
              <a:t>estatutos y exigencias para las cofradías, escuela de fundamentos.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Incansable para las reuniones impregnó de dinamismo todas las actividades pastorales.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1998: NUEVOS LÍMITES PARROQUIALES</a:t>
            </a:r>
            <a:br>
              <a:rPr sz="1800" dirty="0"/>
            </a:b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Como exigencia de cara a la renovación pastoral,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se vio la necesidad de un nuevo reajuste de parroquias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reduciéndose de 8 a 6.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CuadroTexto 2"/>
          <p:cNvSpPr/>
          <p:nvPr/>
        </p:nvSpPr>
        <p:spPr>
          <a:xfrm>
            <a:off x="0" y="217080"/>
            <a:ext cx="923321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XX: AÑOS 90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3606F3-35B2-11E1-C3F3-119FAA5C7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84" y="611640"/>
            <a:ext cx="3025159" cy="43557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61CD45D-BC98-BE9D-EEA9-C2E4796B9470}"/>
              </a:ext>
            </a:extLst>
          </p:cNvPr>
          <p:cNvSpPr txBox="1"/>
          <p:nvPr/>
        </p:nvSpPr>
        <p:spPr>
          <a:xfrm>
            <a:off x="9233210" y="5419493"/>
            <a:ext cx="234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TEMPLO DE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SAN MIGUEL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magen 4"/>
          <p:cNvPicPr/>
          <p:nvPr/>
        </p:nvPicPr>
        <p:blipFill>
          <a:blip r:embed="rId3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74" name="CuadroTexto 1"/>
          <p:cNvSpPr/>
          <p:nvPr/>
        </p:nvSpPr>
        <p:spPr>
          <a:xfrm>
            <a:off x="3159000" y="261360"/>
            <a:ext cx="6077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XXI: 1998, 1 Junio: REDUCIÓN DE PARROQUIAS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CuadroTexto 3"/>
          <p:cNvSpPr/>
          <p:nvPr/>
        </p:nvSpPr>
        <p:spPr>
          <a:xfrm>
            <a:off x="720000" y="720000"/>
            <a:ext cx="10898640" cy="61848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Por decreto del Sr. Obispo D. Santiago García Aracil,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habiendo oído el parecer del Cabildo del Presbiterio y de los Párrocos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se distribuye de modo distinto la configuración de las parroquias existentes en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la ciudad de Úbeda, pensando en el bien espiritual de todos los feligreses.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imes New Roman"/>
              </a:rPr>
              <a:t>Primero se funde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en una única parroquia las feligresías de Virgen del Pilar y Santa Teresa,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pasando todos los bienes y derechos de las dos anteriores 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a la única resultante de dicha fusión, que pasará a denominarse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imes New Roman"/>
              </a:rPr>
              <a:t>Virgen del Pilar y Santa Teresa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Dicha Parroquia cederá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a favor de la de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Sto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 Tomás, la calles colindantes a partir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de Juan de Austria (pares) y Enrique II (pares).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Y a favor de la de San Juan Bautista  los residentes a partir de D. Bosco (impares).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imes New Roman"/>
              </a:rPr>
              <a:t>En segundo lugar se funde 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en una única parroquia que pasará a denominarse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FF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imes New Roman"/>
              </a:rPr>
              <a:t>Santa María de los Reales Alcázares y San Pablo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,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ambas feligresías, pasando todos los bienes y derechos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de las dos anteriores  a la única resultante de dicha fusión.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Y  en </a:t>
            </a: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Times New Roman"/>
              </a:rPr>
              <a:t>tercer lugar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, la parroquia de San Isidoro cederá en favor de la de San Juan Bautista,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los habitantes de la 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Avda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 de la Constitución (pares),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y las calles colindantes con dicha parroquia.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La ejecución del presente decreto entró en vigor el 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 panose="020B0602020104020603" pitchFamily="34" charset="77"/>
                <a:ea typeface="Times New Roman"/>
              </a:rPr>
              <a:t>14 de  Diciembre de 1998, fiesta de San Juan de la Cruz.</a:t>
            </a:r>
            <a:endParaRPr lang="es-ES" sz="1800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imes New Roman"/>
                <a:ea typeface="Times New Roman"/>
              </a:rPr>
              <a:t> 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477" name="Picture 2"/>
          <p:cNvPicPr/>
          <p:nvPr/>
        </p:nvPicPr>
        <p:blipFill>
          <a:blip r:embed="rId3"/>
          <a:stretch/>
        </p:blipFill>
        <p:spPr>
          <a:xfrm>
            <a:off x="1235160" y="0"/>
            <a:ext cx="9141120" cy="6855120"/>
          </a:xfrm>
          <a:prstGeom prst="rect">
            <a:avLst/>
          </a:prstGeom>
          <a:ln w="0">
            <a:noFill/>
          </a:ln>
        </p:spPr>
      </p:pic>
      <p:sp>
        <p:nvSpPr>
          <p:cNvPr id="478" name="CuadroTexto 1"/>
          <p:cNvSpPr/>
          <p:nvPr/>
        </p:nvSpPr>
        <p:spPr>
          <a:xfrm>
            <a:off x="130680" y="439560"/>
            <a:ext cx="389160" cy="42458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REDUCCIÓN</a:t>
            </a:r>
            <a:endParaRPr lang="es-ES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Calibri"/>
                <a:ea typeface="DejaVu Sans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CuadroTexto 2"/>
          <p:cNvSpPr/>
          <p:nvPr/>
        </p:nvSpPr>
        <p:spPr>
          <a:xfrm>
            <a:off x="653040" y="1900080"/>
            <a:ext cx="389160" cy="435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PARROQUI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AS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CuadroTexto 3"/>
          <p:cNvSpPr/>
          <p:nvPr/>
        </p:nvSpPr>
        <p:spPr>
          <a:xfrm>
            <a:off x="10956960" y="569880"/>
            <a:ext cx="92736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1998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800" b="1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6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CuadroTexto 5"/>
          <p:cNvSpPr/>
          <p:nvPr/>
        </p:nvSpPr>
        <p:spPr>
          <a:xfrm>
            <a:off x="10568880" y="1424880"/>
            <a:ext cx="1620000" cy="389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SANTA MARIA/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/SAN PABLO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PABLO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NICOLÁS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ISIDORO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VIRGEN PILAR/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/STA TERESA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SAN JUAN BTA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s-ES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5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483" name="Tabla 3"/>
          <p:cNvGraphicFramePr/>
          <p:nvPr>
            <p:extLst>
              <p:ext uri="{D42A27DB-BD31-4B8C-83A1-F6EECF244321}">
                <p14:modId xmlns:p14="http://schemas.microsoft.com/office/powerpoint/2010/main" val="2296613655"/>
              </p:ext>
            </p:extLst>
          </p:nvPr>
        </p:nvGraphicFramePr>
        <p:xfrm>
          <a:off x="190080" y="719640"/>
          <a:ext cx="11802240" cy="5699760"/>
        </p:xfrm>
        <a:graphic>
          <a:graphicData uri="http://schemas.openxmlformats.org/drawingml/2006/table">
            <a:tbl>
              <a:tblPr/>
              <a:tblGrid>
                <a:gridCol w="1967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7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7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270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STA </a:t>
                      </a:r>
                      <a:r>
                        <a:rPr lang="es-ES" sz="1600" b="0" strike="noStrike" spc="-1" dirty="0" err="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Mª</a:t>
                      </a: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/S.PABLO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JOSÉ ARAQUE QUESADA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*JULIO 2003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2011Apertura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Santa María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(Juan I. Damas)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+ José Araque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Eusebio: 2011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Robustiano:  2012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ANTONIO BAEZA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ANTONIO VELA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*2014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2014: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 err="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Basilica</a:t>
                      </a: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 Menor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(Juan Raya)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JOSE MARÍA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ROMERO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*16-IX-1924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NICOLÁS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MANUEL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ANDREU TOLEDO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*22-VIII-1998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PEDRO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chemeClr val="lt1"/>
                        </a:solidFill>
                        <a:latin typeface="Tw Cen M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ORTEGA ULLOA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*30-IX-2000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JUAN IGNACIO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DAMAS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*25-VIII-2007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JUAN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MARTÍNEZ VILLAR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*19-VIII-2012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ALFONSO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GARZÓN VERA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 15-IX-2014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SAN ISIDORO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ROBUSTIANO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GALLEGO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Adquisición de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Locales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Parroquiales.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SANTIAGO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NAVARRETE ROJAS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*10-10-2010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Adscritos:2020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Jesús </a:t>
                      </a:r>
                      <a:r>
                        <a:rPr lang="es-ES" sz="1400" b="0" strike="noStrike" spc="-1" dirty="0" err="1">
                          <a:solidFill>
                            <a:schemeClr val="bg1"/>
                          </a:solidFill>
                          <a:latin typeface="Arial"/>
                        </a:rPr>
                        <a:t>Gª</a:t>
                      </a:r>
                      <a:r>
                        <a:rPr lang="es-ES" sz="14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 Ramos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Eusebio Figueroa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SEBASTIAN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GUERRERO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*20-IX-2020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PILAR/STA TERESA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ILDEFONSO FERNÁNDEZ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DE LA TORRE*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26-7-1998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Remodelación del templo  1-11-2003.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Tríptico: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Diciembre 2003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2010: Adscrito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Robustiano Gallego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LUIS JUAN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GALLARDO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*1-IX-1923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STO TOMÁS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Año 2000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</a:t>
                      </a:r>
                      <a:r>
                        <a:rPr lang="es-ES" sz="1600" b="0" strike="noStrike" spc="-1" dirty="0" err="1">
                          <a:solidFill>
                            <a:schemeClr val="lt1"/>
                          </a:solidFill>
                          <a:latin typeface="Tw Cen MT"/>
                        </a:rPr>
                        <a:t>Posesióm</a:t>
                      </a: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Juan Ignacio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Damas López.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Reforma total del templo, aportando decoración personal.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 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16-6-2014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Juan Raya Marín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5-9-2021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Joaquín  Rafael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Robles Medina.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FRANCISCO  AGÜERA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*3-IX-1923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S. JUAN BAUTISTA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Eusebio </a:t>
                      </a:r>
                      <a:r>
                        <a:rPr lang="es-ES" sz="1600" b="0" strike="noStrike" spc="-1" dirty="0" err="1">
                          <a:solidFill>
                            <a:schemeClr val="lt1"/>
                          </a:solidFill>
                          <a:latin typeface="Tw Cen MT"/>
                        </a:rPr>
                        <a:t>figueroa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1998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Ampliación limites parroquiales.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posesión: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19-09-2020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Miguel </a:t>
                      </a:r>
                      <a:r>
                        <a:rPr lang="es-ES" sz="1600" b="0" strike="noStrike" spc="-1" dirty="0" err="1">
                          <a:solidFill>
                            <a:schemeClr val="lt1"/>
                          </a:solidFill>
                          <a:latin typeface="Tw Cen MT"/>
                        </a:rPr>
                        <a:t>Lendínez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chemeClr val="lt1"/>
                          </a:solidFill>
                          <a:latin typeface="Tw Cen MT"/>
                        </a:rPr>
                        <a:t>Toma posesión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SEBASTIÁN GUERRERO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6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w Cen MT"/>
                        </a:rPr>
                        <a:t>*11-IX-1922</a:t>
                      </a:r>
                      <a:endParaRPr lang="es-ES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4" name="CuadroTexto 3"/>
          <p:cNvSpPr/>
          <p:nvPr/>
        </p:nvSpPr>
        <p:spPr>
          <a:xfrm>
            <a:off x="0" y="19008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FF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 XXI: 6 PARROQUIAS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20" name="CuadroTexto 1"/>
          <p:cNvSpPr/>
          <p:nvPr/>
        </p:nvSpPr>
        <p:spPr>
          <a:xfrm>
            <a:off x="0" y="228600"/>
            <a:ext cx="9939647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ADORACIÓN NOCTURNA 1907-</a:t>
            </a:r>
            <a:r>
              <a:rPr lang="es-ES" sz="2000" b="1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2007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CuadroTexto 2"/>
          <p:cNvSpPr/>
          <p:nvPr/>
        </p:nvSpPr>
        <p:spPr>
          <a:xfrm>
            <a:off x="415636" y="851760"/>
            <a:ext cx="9191502" cy="56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CENTENARIO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29 de Abril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: Siendo Domingo, a las 12,30, en el Auditorio del Hospital de Santiago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dio comienzo la programación  de actos del Primer Centenario de la Adoración Nocturna;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presentó el acto D. Jesús García.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Intervino el autor del Cartel del Centenario D. Antonio Espadas Salido.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D. Andrés Miñarro invitó a todos a colaborar en esta celebración en honor a Jesús Sacramentado.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</a:t>
            </a:r>
            <a:r>
              <a:rPr lang="es-ES" sz="1800" b="0" strike="noStrike" spc="-1" dirty="0">
                <a:solidFill>
                  <a:srgbClr val="C00000"/>
                </a:solidFill>
                <a:latin typeface="Tw Cen MT"/>
                <a:ea typeface="DejaVu Sans"/>
              </a:rPr>
              <a:t>12 de Mayo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, sábado: Vigilia de Acción de Gracias en San Pablo.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Procesión de Banderas, acompañados por numerosas representaciones diocesanas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presidida por D. Francisco Guijarro García Vicedirector Espiritual Nacional de la A.N.E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D. Antonio Aranda Calvo, Director Espiritual Diocesano.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 continuación se celebró la Santa Misa presidida por D. Ramón del Hoyo, Obispo,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acompañado de numeroso clero, con el Párroco D. José Araque y el Arcipreste Eusebio Figueroa.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D. Enrique Blanco, vicesecretario, dio lectura a la Bendición, recibida del Papa.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latin typeface="Tw Cen MT"/>
                <a:ea typeface="DejaVu Sans"/>
              </a:rPr>
              <a:t>D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espués de la Vigilia, emotiva tuvo lugar la procesión con el Santísimo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por las calles engalanadas y plazas del casco antiguo con sus altares,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iluminado todo el recorrido con velas y antorchas de las diferentes cofradías.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Todo un ambiente de silencio y recogimiento, donde la presencia de la Eucaristía,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irradiaba Luz Celestial en medio de la oscuridad de la noche.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Desde la espléndida portada de San Pablo, con la Bendición Solemne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 su Divina Majestad, se dio por terminada la Celebración.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D9010C-8372-1E15-EAD4-0F8361DDD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 b="4488"/>
          <a:stretch/>
        </p:blipFill>
        <p:spPr>
          <a:xfrm>
            <a:off x="9607138" y="1076142"/>
            <a:ext cx="2408433" cy="315147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8074661-F4E5-57EC-7B7C-EE8DCFADC064}"/>
              </a:ext>
            </a:extLst>
          </p:cNvPr>
          <p:cNvSpPr txBox="1"/>
          <p:nvPr/>
        </p:nvSpPr>
        <p:spPr>
          <a:xfrm>
            <a:off x="9607139" y="4460488"/>
            <a:ext cx="240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CARTEL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DEL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CENTENARIO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03" name="CuadroTexto 2"/>
          <p:cNvSpPr/>
          <p:nvPr/>
        </p:nvSpPr>
        <p:spPr>
          <a:xfrm>
            <a:off x="118753" y="548640"/>
            <a:ext cx="8918369" cy="40919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2011: 8 mayo: NUEVA BENDICIÓN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una brillante procesión iniciada en el templo de San Pablo, con la presencia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numeroso clero venido de toda la Diócesis y del pueblo de Úbeda,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presidida por D. Ramón del Hoyo, Obispo de Jaén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tuvo lugar la solemne Bendición del templo de Santa María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después de una prolongada (año1983) y costosa reparación.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Tras casi 30 años de obras se pudo de nuevo disfrutar en todo su esplendor.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latin typeface="Tw Cen MT"/>
                <a:ea typeface="Calibri"/>
              </a:rPr>
              <a:t>***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 su belleza arquitectónica hay que añadir un ineludible componente emocional.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que tiene lugar la </a:t>
            </a:r>
            <a:r>
              <a:rPr lang="es-ES" sz="2000" b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madrugada del Viernes Santo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, cuando la imagen procesional de </a:t>
            </a:r>
            <a:r>
              <a:rPr lang="es-ES" sz="2000" b="1" strike="noStrike" spc="-1" dirty="0">
                <a:solidFill>
                  <a:schemeClr val="dk1"/>
                </a:solidFill>
                <a:latin typeface="Tw Cen MT"/>
                <a:ea typeface="Calibri"/>
              </a:rPr>
              <a:t>Nuestro Padre Jesús Nazareno</a:t>
            </a: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sale por esta puerta de la Consolada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con los primeros rayos del sol. La multitud espera el mágico momento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un silencio contenido, solo roto por el lamento quebrado de las trompetas.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CuadroTexto 3"/>
          <p:cNvSpPr/>
          <p:nvPr/>
        </p:nvSpPr>
        <p:spPr>
          <a:xfrm>
            <a:off x="1068778" y="179280"/>
            <a:ext cx="7635835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4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</a:rPr>
              <a:t>SIGLO XXI: SANTA MARIA DE LOS REALES ALCÁZARES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1D5495C7-C018-E404-A977-577A24D8DC5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194781" y="548640"/>
            <a:ext cx="2836800" cy="4014720"/>
          </a:xfrm>
          <a:prstGeom prst="rect">
            <a:avLst/>
          </a:prstGeom>
          <a:ln w="0"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F082B7-1866-2BAB-4F6D-EFE232EB172B}"/>
              </a:ext>
            </a:extLst>
          </p:cNvPr>
          <p:cNvSpPr txBox="1"/>
          <p:nvPr/>
        </p:nvSpPr>
        <p:spPr>
          <a:xfrm>
            <a:off x="1484417" y="4821382"/>
            <a:ext cx="9144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Calibri"/>
              </a:rPr>
              <a:t>2014. 30 de Enero: PROCLAMACIÓN COMO BASÍLICA MENOR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OTORGAMIENTO DEL TÍTULO DE BASÍLICA MENOR, RECONOCE NO SÓLO LA RICA HISTORIA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EL VALIOSO PATRIMONIO ARTÍSTICO, SINO QUE ABRE PERSPECTIVAS DE FUTURO: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LLAMADA A SER UN LUGAR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DONDE EL PASADO SE CONJUGUE ARMONIOSAMENTE CON EL PRESENTE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Y PREPARE UN FUTURO COPIOSO EN FRUTOS ESPIRITUALES..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06" name="CuadroTexto 2"/>
          <p:cNvSpPr/>
          <p:nvPr/>
        </p:nvSpPr>
        <p:spPr>
          <a:xfrm>
            <a:off x="0" y="449640"/>
            <a:ext cx="12189240" cy="64618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idea de su construcción se determina en el año 2003 por la iniciativa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de los Sacerdotes de Úbeda y la colaboración del Sr. Obispo D. Santiago García Aracil.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Las razones que avalaban tal propuesta, era la carencia de unos locales propios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adecuados a las nuevas exigencias de apostolado y actividades pastorales.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 otro lado, Cáritas carecía de unos locales dignos para las nuevas iniciativas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los temporeros: ropa, comida y alojamiento. Sin olvidar la cuantía de gastos que suponía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alquiler de varios locales dedicados a oficinas, comedor y albergue.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Obispado, estaba dispuesto a colaborar con un tercio de lo percibido por los terrenos del Pilar.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Contamos con tres instituciones: Obispado, Parroquias y Cáritas;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colaboradoras y beneficiarias a la vez del proyecto.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lugar elegido, el Patio de la Ermita del Page, lugar privilegiado por su belleza,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 situación y su entorno. El primer problema a solucionar es que las necesidades (1.000 m</a:t>
            </a:r>
            <a:r>
              <a:rPr lang="es-ES" sz="1800" b="0" strike="noStrike" spc="-1" baseline="30000" dirty="0">
                <a:solidFill>
                  <a:schemeClr val="dk1"/>
                </a:solidFill>
                <a:latin typeface="Tw Cen MT"/>
                <a:ea typeface="Times New Roman"/>
              </a:rPr>
              <a:t>2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),</a:t>
            </a: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superaban el espacio (500 m</a:t>
            </a:r>
            <a:r>
              <a:rPr lang="es-ES" sz="1800" b="0" strike="noStrike" spc="-1" baseline="30000" dirty="0">
                <a:solidFill>
                  <a:schemeClr val="dk1"/>
                </a:solidFill>
                <a:latin typeface="Tw Cen MT"/>
                <a:ea typeface="Times New Roman"/>
              </a:rPr>
              <a:t>2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), de Equipamiento Religioso.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solución al no poderse superar la altura de la Capilla,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fue una 1ª planta, más un semisótano, cada una de 500 m2.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respetando el Plan General de Ordenamiento Urbano.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proyecto y ejecución a cargo del arquitecto D. Ramón Garrido Martínez.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La Planta Sótano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 Cáritas. almacenes, dependencias y salas de reuniones.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Planta Baja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: Actividades pastorales, salón de actos, aulas grandes y salón comedor.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El día 29 -11- 2010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, tuvo lugar la Bendición del edificio de la Casa de la Iglesia,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por el Obispo D. Ramón del Hoyo y con el presidente de Cáritas Diocesana.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D. Robustiano y LOS 200 MAGNÍFICOS, contribuyeron con118.000 €,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Calibri"/>
              </a:rPr>
              <a:t>Por el encarecimiento de la obra, aún se está pendiente de parte del préstamo otorgado.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CuadroTexto 3"/>
          <p:cNvSpPr/>
          <p:nvPr/>
        </p:nvSpPr>
        <p:spPr>
          <a:xfrm>
            <a:off x="0" y="0"/>
            <a:ext cx="12189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SIGLO XXI: LA CASA DE LA IGLESIA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83" name="Tabla 1"/>
          <p:cNvGraphicFramePr/>
          <p:nvPr>
            <p:extLst>
              <p:ext uri="{D42A27DB-BD31-4B8C-83A1-F6EECF244321}">
                <p14:modId xmlns:p14="http://schemas.microsoft.com/office/powerpoint/2010/main" val="4206308520"/>
              </p:ext>
            </p:extLst>
          </p:nvPr>
        </p:nvGraphicFramePr>
        <p:xfrm>
          <a:off x="340200" y="617400"/>
          <a:ext cx="11511000" cy="5914080"/>
        </p:xfrm>
        <a:graphic>
          <a:graphicData uri="http://schemas.openxmlformats.org/drawingml/2006/table">
            <a:tbl>
              <a:tblPr/>
              <a:tblGrid>
                <a:gridCol w="447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2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4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40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LOS TRINITARIOS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(LA TRINIDAD)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Desde el principio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 dedicaron a los enfermos,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tanto cristianos como moros,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en circunstancias difíciles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como la peste.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En 1250 Fernando III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les asignó rentas suficientes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para construir un convento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junto a una ermita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dedicada a S. Sebastián,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por la Torre Nueva.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Cuando en 1368, los moros,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 servicio de Pedro I de Castilla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asaltan la ciudad,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el convento fue incendiado, y a pesar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 la mediación de D. Pero Gil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49 religiosos murieron.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Enrique II reedifica el convento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y vuelven los Trinitarios.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MERCEDARIOS</a:t>
                      </a:r>
                      <a:br>
                        <a:rPr sz="1800" dirty="0"/>
                      </a:b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(LA MERCED)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Fundado por los Caballeros Mercedarios,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que acompañaron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a Fernando III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la conquista de Úbeda.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La fundación tuvo lugar en 1297,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siendo Obispo de Jaén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Fray Pedro Pascual,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valenciano, mercedario,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mártir en 1300.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El emplazamiento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estaba cerca de S. Millán.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Quedan del convento,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unos muros,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parte de la huerta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y una portada en ruinas.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Comenzó a venerarse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ella la imagen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 la Soledad.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FRANCISCANOS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(S. FRANCISCO)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Fundado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por Fernando III,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fue el más importante.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Levantado en el Altozano,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al final del Arroyo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 la Cava,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junto al recinto amurallado.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Tenía un templo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y dos claustros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con capillas pertenecientes a las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más nobles familias.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este convento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se custodiaba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el archivo de la ciudad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y se celebraban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reuniones del Concejo. 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También sufrió la razia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 D. Pedro Gil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en 1368</a:t>
                      </a: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" name="CuadroTexto 3"/>
          <p:cNvSpPr/>
          <p:nvPr/>
        </p:nvSpPr>
        <p:spPr>
          <a:xfrm>
            <a:off x="3641400" y="114480"/>
            <a:ext cx="55692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PRESENCIA DE LOS RELIGIOSOS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95" name="CuadroTexto 2"/>
          <p:cNvSpPr/>
          <p:nvPr/>
        </p:nvSpPr>
        <p:spPr>
          <a:xfrm>
            <a:off x="1332720" y="376560"/>
            <a:ext cx="955944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Con el cambio de siglo, un nuevo equipo se hace cargo de Cáritas Interparroquial: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Su nuevo presidente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D. Francisco Moreno Olivares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, puso como  objetivo primordial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hacer efectiva la actividad en las diferentes Cáritas Parroquiales.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Una iniciativa que movilizó a muchos nuevos colaboradores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fue el comedor y el albergue para temporeros, despertándose en todos, la idea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la necesidad de locales adecuados para una labor tan amplia y comprometida.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vez de su adquisición, se adoptó la determinación de formar parte de un proyecto común: La Casa de la Iglesia, en la que participa de forma sustancial y tiene su sede.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 ***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Los objetivos se han ido cumpliendo sucesivamente renovándose los equipos bajo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 presidencia de </a:t>
            </a: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Tomás Garzón, Juan Luis Millán y Rafael Gómez Cayola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En las nuevas instalaciones pudieron llevarse a cabo iniciativas como: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El COMEDOR 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para temporeros, llegando a veces a sobrepasar las 500 comidas al día.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PANES Y PECES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Atención con alimentos más variados.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Tienda MODA RE</a:t>
            </a: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: Nuevo tratamiento del tema del ropero, y de la ropa usada.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Ayudas a las nuevas necesidades en temas como la drogadicción.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Las circunstancias durísimas a raíz de la pandemia Covid-19.  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Cursos de formación para el Empleo.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Iniciativas de todo tipo que exigen eficacia y tesón en tantos colaboradores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mujeres y hombres unidos con ilusión en la tarea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chemeClr val="dk1"/>
                </a:solidFill>
                <a:latin typeface="Tw Cen MT"/>
                <a:ea typeface="Times New Roman"/>
              </a:rPr>
              <a:t>de promocionar social y humanamente a los más desheredados.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CuadroTexto 5"/>
          <p:cNvSpPr/>
          <p:nvPr/>
        </p:nvSpPr>
        <p:spPr>
          <a:xfrm>
            <a:off x="0" y="0"/>
            <a:ext cx="1218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imes New Roman"/>
                <a:ea typeface="Times New Roman"/>
              </a:rPr>
              <a:t>SIGLO XXI: CARITAS INTERPARROQUIAL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agen 4"/>
          <p:cNvPicPr/>
          <p:nvPr/>
        </p:nvPicPr>
        <p:blipFill>
          <a:blip r:embed="rId2"/>
          <a:stretch/>
        </p:blipFill>
        <p:spPr>
          <a:xfrm>
            <a:off x="2760" y="288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01" name="CuadroTexto 2"/>
          <p:cNvSpPr/>
          <p:nvPr/>
        </p:nvSpPr>
        <p:spPr>
          <a:xfrm>
            <a:off x="415635" y="795647"/>
            <a:ext cx="7908967" cy="56308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Acción Católica va a ser el grupo de seglares que más sufra la crisis de identidad  en los años sesenta, por la dificultad para encontrar su nueva forma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estar y actuar en el mundo, tal y como reclama el Concilio Vaticano II.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Entre la JAC de Úbeda y los dirigentes de la Diocesana, surgieron también tensiones,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salvadas, gracias al carácter y buen hacer de su Presidente Manolo Molina.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No obstante, la Comisión Diocesana reconoce la pujanza del proyecto de Úbeda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en torno al Campamento y son conscientes de que funciona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 una manera cada vez más autónoma e independiente.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La 1ª década del 2000, fue singularmente dolorosa, ya que fueron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desapareciendo los iniciadores de esta gran obra.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Su ausencia fue fielmente reemplazada por nuevos responsables,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que han sabido no sólo mantener la llama sino acrecentarla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acomodándose a los nuevos tiempos.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El Viejo dejó determinado que, los bienes, que hasta entonces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habían estado puestos a su nombre, fueran depositados en una </a:t>
            </a:r>
            <a:r>
              <a:rPr lang="es-ES" sz="1800" b="0" strike="noStrike" spc="-1" dirty="0">
                <a:latin typeface="Tw Cen MT"/>
                <a:ea typeface="Calibri"/>
              </a:rPr>
              <a:t>fundación:</a:t>
            </a:r>
          </a:p>
          <a:p>
            <a:pPr algn="ctr" defTabSz="914400">
              <a:lnSpc>
                <a:spcPct val="100000"/>
              </a:lnSpc>
            </a:pPr>
            <a:r>
              <a:rPr lang="es-ES" spc="-1" dirty="0">
                <a:solidFill>
                  <a:srgbClr val="C00000"/>
                </a:solidFill>
                <a:latin typeface="Tw Cen MT"/>
              </a:rPr>
              <a:t>FUNDACIÓN. ANTONIO GUTIÉRREZ MEDINA</a:t>
            </a:r>
            <a:endParaRPr lang="es-ES" sz="1800" b="0" strike="noStrike" spc="-1" dirty="0">
              <a:solidFill>
                <a:srgbClr val="C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tal y como se hizo en tiempo de Manolo Molina, presidente vitalicio,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pasando después a estar presidida por Cristóbal Matarán Martínez;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Secretario Ramón Fuentes y Tesorero Juan Pedro Cobo.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Calibri"/>
              </a:rPr>
              <a:t>  Como Responsables de la JAC: Cristóbal Matarán y Ramón Fuentes.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6AD723-E720-6406-A72A-46240CC8213C}"/>
              </a:ext>
            </a:extLst>
          </p:cNvPr>
          <p:cNvSpPr txBox="1"/>
          <p:nvPr/>
        </p:nvSpPr>
        <p:spPr>
          <a:xfrm>
            <a:off x="415635" y="213756"/>
            <a:ext cx="7849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SIGLO XXI: JAC: JÓVENES DE ACCION CATÓLICA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C6478D-2119-C644-6532-B83656231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133" y="902525"/>
            <a:ext cx="2320158" cy="30297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31C522-7821-5C40-8F34-F325F23F41D7}"/>
              </a:ext>
            </a:extLst>
          </p:cNvPr>
          <p:cNvSpPr txBox="1"/>
          <p:nvPr/>
        </p:nvSpPr>
        <p:spPr>
          <a:xfrm>
            <a:off x="9993086" y="4278087"/>
            <a:ext cx="130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J.A.C 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 ÚBEDA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ECCBC33-C726-7670-C7F5-763C43AD34AD}"/>
              </a:ext>
            </a:extLst>
          </p:cNvPr>
          <p:cNvSpPr txBox="1"/>
          <p:nvPr/>
        </p:nvSpPr>
        <p:spPr>
          <a:xfrm>
            <a:off x="555171" y="628710"/>
            <a:ext cx="8991834" cy="6234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Testimonio de la actual responsable de la Renovación Carismática en Úbeda</a:t>
            </a:r>
            <a:r>
              <a:rPr lang="es-ES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: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La Renovación Carismática Católica es una corriente de gracia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que nació en 1967, de forma espontánea (sin fundador reconocido),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en la Universidad Católica de </a:t>
            </a:r>
            <a:r>
              <a:rPr lang="es-ES" b="0" strike="noStrike" spc="-1" dirty="0" err="1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Duquesne</a:t>
            </a: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, (</a:t>
            </a:r>
            <a:r>
              <a:rPr lang="es-ES" b="0" strike="noStrike" spc="-1" dirty="0" err="1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Pittsbury</a:t>
            </a: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, </a:t>
            </a:r>
            <a:r>
              <a:rPr lang="es-ES" b="0" strike="noStrike" spc="-1" dirty="0" err="1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Pensilvania,EE.UU</a:t>
            </a: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En la Renovación siempre decimos que es, directamente, el Espíritu Santo. 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La espiritualidad carismática no es una espiritualidad nueva,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ni siquiera original en el seno de la Iglesia.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Está totalmente enraizada en la vivencia </a:t>
            </a:r>
            <a:endParaRPr lang="es-ES" spc="-1" dirty="0">
              <a:solidFill>
                <a:srgbClr val="000000"/>
              </a:solidFill>
              <a:latin typeface="Tw Cen MT" panose="020B0602020104020603" pitchFamily="34" charset="77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de las primeras comunidades cristianas, tras Pentecostés.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Digamos que la RC no nace en 1967, sino que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renace en el deseo del cristiano actual de vivir el ímpetu y entusiasmo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de los primeros testigos del nuevo tiempo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que Jesús vino a inaugurar para toda la Humanidad.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Es una experiencia profunda de la presencia del Espíritu Santo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y de su acción en nuestras vidas.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Lo fundamental de la Renovación Carismática Católica,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es la formación de grupos de oración carismática.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En la actualidad en Úbeda, existe un grupo de oración, denominado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“Llama de Amor Viva” que se reúne semanalmente </a:t>
            </a:r>
          </a:p>
          <a:p>
            <a:pPr algn="ctr">
              <a:lnSpc>
                <a:spcPct val="100000"/>
              </a:lnSpc>
            </a:pPr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en los salones parroquiales de San Isidoro. </a:t>
            </a:r>
          </a:p>
          <a:p>
            <a:pPr algn="ctr"/>
            <a:r>
              <a:rPr lang="es-ES" b="0" strike="noStrike" spc="-1" dirty="0">
                <a:solidFill>
                  <a:srgbClr val="000000"/>
                </a:solidFill>
                <a:latin typeface="Tw Cen MT" panose="020B0602020104020603" pitchFamily="34" charset="77"/>
                <a:ea typeface="DejaVu Sans"/>
              </a:rPr>
              <a:t>Angelines Carmona Jiménez. </a:t>
            </a:r>
            <a:endParaRPr lang="es-ES" b="0" strike="noStrike" spc="-1" dirty="0">
              <a:solidFill>
                <a:srgbClr val="000000"/>
              </a:solidFill>
              <a:latin typeface="Tw Cen MT" panose="020B0602020104020603" pitchFamily="34" charset="77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B72163-CA0C-5595-1FE5-4B586073EE36}"/>
              </a:ext>
            </a:extLst>
          </p:cNvPr>
          <p:cNvSpPr txBox="1"/>
          <p:nvPr/>
        </p:nvSpPr>
        <p:spPr>
          <a:xfrm>
            <a:off x="3004457" y="114300"/>
            <a:ext cx="6542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latin typeface="Tw Cen MT" panose="020B0602020104020603" pitchFamily="34" charset="77"/>
              </a:rPr>
              <a:t>SIGLO XXI: </a:t>
            </a: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DejaVu Sans"/>
              </a:rPr>
              <a:t>RENOVACIÓN CARISMÁTICA</a:t>
            </a:r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latin typeface="Tw Cen MT" panose="020B0602020104020603" pitchFamily="34" charset="77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DC185F-415B-E38C-C241-282CDBE15D81}"/>
              </a:ext>
            </a:extLst>
          </p:cNvPr>
          <p:cNvSpPr txBox="1"/>
          <p:nvPr/>
        </p:nvSpPr>
        <p:spPr>
          <a:xfrm>
            <a:off x="9338504" y="3962400"/>
            <a:ext cx="2298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0" strike="noStrike" spc="-1" dirty="0">
                <a:solidFill>
                  <a:srgbClr val="C00000"/>
                </a:solidFill>
                <a:latin typeface="Tw Cen MT" panose="020B0602020104020603" pitchFamily="34" charset="77"/>
                <a:ea typeface="DejaVu Sans"/>
              </a:rPr>
              <a:t>RENOVACIÓN CARISMÁTICA</a:t>
            </a:r>
            <a:r>
              <a:rPr lang="es-ES" sz="1800" dirty="0">
                <a:solidFill>
                  <a:srgbClr val="C00000"/>
                </a:solidFill>
                <a:latin typeface="Tw Cen MT" panose="020B0602020104020603" pitchFamily="34" charset="77"/>
              </a:rPr>
              <a:t> 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293217-4B40-EF86-E5A7-178867B9B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04" y="736426"/>
            <a:ext cx="2302548" cy="278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17" name="CuadroTexto 2"/>
          <p:cNvSpPr/>
          <p:nvPr/>
        </p:nvSpPr>
        <p:spPr>
          <a:xfrm>
            <a:off x="-225720" y="0"/>
            <a:ext cx="9369720" cy="3982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Times New Roman"/>
              </a:rPr>
              <a:t>SIGLO XXI: NUEVOS CURSILLOS DE CRISTIANDAD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CuadroTexto 3"/>
          <p:cNvSpPr/>
          <p:nvPr/>
        </p:nvSpPr>
        <p:spPr>
          <a:xfrm>
            <a:off x="274320" y="534240"/>
            <a:ext cx="7698105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Fue D. Amadeo, Obispo de la Diócesis, el que se empeñó en el año 2018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que el Movimiento de Cursillos de Cristiandad volviese a retomar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su labor de apostolado tras varios años de inactividad en la Diócesis.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“Para mí, el mejor instrumento de primer anuncio es Cursillos de Cristiandad”.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La providencia hizo que ese mismo año, un feligrés de San Eufrasio (</a:t>
            </a:r>
            <a:r>
              <a:rPr lang="es-ES" sz="1800" b="0" strike="noStrike" spc="-1" dirty="0" err="1">
                <a:solidFill>
                  <a:schemeClr val="dk1"/>
                </a:solidFill>
                <a:latin typeface="Tw Cen MT"/>
                <a:ea typeface="Times New Roman"/>
              </a:rPr>
              <a:t>Andujar</a:t>
            </a: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) ,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hiciese el cursillo en la Diócesis de Córdoba.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Así pues, tras hablarlo con el Obispo y apoyado por algunos sacerdotes valientes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se programó, tras varios años de parón, el cursillo 323 de la Diócesis de Jaén.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A780D4-04AA-DF20-F5DC-01EFCA7B7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88" y="534241"/>
            <a:ext cx="3112421" cy="20759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682D927-D4EE-7C2E-BCED-5FBF9A8FA4EC}"/>
              </a:ext>
            </a:extLst>
          </p:cNvPr>
          <p:cNvSpPr txBox="1"/>
          <p:nvPr/>
        </p:nvSpPr>
        <p:spPr>
          <a:xfrm>
            <a:off x="609601" y="2841110"/>
            <a:ext cx="11203908" cy="410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cursillo se realizó en Junio del 2019 (día de Pentecostés) en la Yedra.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Este fue impartido por un equipo de responsables de la escuela de Córdoba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con la intención principal de darlo para aquellos que iban a formar parte del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primer grupo de nuevos responsables de la escuela de la Diócesis de Jaén.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Tras éste, llegó el 324. Se habían programado algunos más, pero entonces fue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cuando nos asaltó la pandemia y con ella llegó el miedo a que todo parase y se enfriase.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Pero, gracias a Dios, la realidad fue totalmente distinta y este tiempo ayudó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a que los lazos fuesen más fuertes entre los componentes de la Escuela de Dirigentes.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El parón se dedicó al estudio del Movimiento a través de “Ideas Fundamentales 3”.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“No se puede amar lo que no se conoce”, arrancando con más fuerza esta nueva época.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Meses más tarde se impartió el cursillo 325 que se realizó en Junio de este año.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En nuestra web podrás encontrar textos que te ayuden en tu oración diaria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y que hagan crecer tu formación para configurarte más con Cristo;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dk1"/>
                </a:solidFill>
                <a:latin typeface="Tw Cen MT"/>
                <a:ea typeface="Times New Roman"/>
              </a:rPr>
              <a:t>también encontrarás ejemplos para tu acción y testimonios de cursillistas.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86" name="CuadroTexto 1"/>
          <p:cNvSpPr/>
          <p:nvPr/>
        </p:nvSpPr>
        <p:spPr>
          <a:xfrm>
            <a:off x="979560" y="718560"/>
            <a:ext cx="1044756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  <a:ea typeface="DejaVu Sans"/>
            </a:endParaRPr>
          </a:p>
        </p:txBody>
      </p:sp>
      <p:sp>
        <p:nvSpPr>
          <p:cNvPr id="487" name="CuadroTexto 6"/>
          <p:cNvSpPr/>
          <p:nvPr/>
        </p:nvSpPr>
        <p:spPr>
          <a:xfrm>
            <a:off x="0" y="200880"/>
            <a:ext cx="8772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Tw Cen MT"/>
                <a:ea typeface="DejaVu Sans"/>
              </a:rPr>
              <a:t>SEMANA SANTA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CuadroTexto 5"/>
          <p:cNvSpPr/>
          <p:nvPr/>
        </p:nvSpPr>
        <p:spPr>
          <a:xfrm>
            <a:off x="0" y="662400"/>
            <a:ext cx="9164880" cy="612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Hablar de Semana Santa en Úbeda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es una tarea ardua y difícil, ya que a lo largo de los siglos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han tratado de mostrarnos sus excelencias, sus mejores hijos.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Poetas, oradores, artistas afamados y músicos nos han emocionado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dejándonos lo mejor de sí mismos, cuando han tratado de plasmar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sus poemas, imágenes o melodías sus sentimientos como ubetenses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esta experiencia tan singular: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Úbeda no se entiende sin su Semana Santa.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Pasarán los años y los siglos,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cambiarán las modas, las costumbres, las formas de pensar,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incluso las mismas raíces de la fe, se verán comprometidas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por el vendaval de la secularización y el relativismo;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dejaremos marginadas las exigencias de la fe,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nos comportaremos como si Dios no existiera,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pero ¿quién se niega a vestirse con la túnica del padre ausente?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 O ¿renuncia a engalanarse como hemos visto hacer a nuestras madres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desde nuestros más tiernos años?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Romper con la tradición es romper con nuestro yo más íntimo.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medio de un mundo que nos sorprende y esclaviza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aún queda un hilo, a punto de romperse, que nos une a Jesús, nuestro Salvador.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En la Semana Santa, nos atrevemos a mirarlo, cara a cara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s-ES" sz="1800" b="0" strike="noStrike" spc="-1" dirty="0">
                <a:solidFill>
                  <a:schemeClr val="dk1"/>
                </a:solidFill>
                <a:latin typeface="Tw Cen MT"/>
                <a:ea typeface="DejaVu Sans"/>
              </a:rPr>
              <a:t>y su rostro herido o triunfante no nos deja impasibles.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9" name="Imagen 2"/>
          <p:cNvPicPr/>
          <p:nvPr/>
        </p:nvPicPr>
        <p:blipFill>
          <a:blip r:embed="rId3"/>
          <a:srcRect l="12516" t="7288" b="10690"/>
          <a:stretch/>
        </p:blipFill>
        <p:spPr>
          <a:xfrm>
            <a:off x="8969760" y="462960"/>
            <a:ext cx="2747160" cy="4578840"/>
          </a:xfrm>
          <a:prstGeom prst="rect">
            <a:avLst/>
          </a:prstGeom>
          <a:ln w="0"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C2796A7-15C9-D211-DA80-1C3E0DA762B8}"/>
              </a:ext>
            </a:extLst>
          </p:cNvPr>
          <p:cNvSpPr txBox="1"/>
          <p:nvPr/>
        </p:nvSpPr>
        <p:spPr>
          <a:xfrm>
            <a:off x="9701561" y="5218771"/>
            <a:ext cx="200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MONUMENTO</a:t>
            </a:r>
          </a:p>
          <a:p>
            <a:r>
              <a:rPr lang="es-ES" dirty="0">
                <a:solidFill>
                  <a:srgbClr val="C00000"/>
                </a:solidFill>
              </a:rPr>
              <a:t>AL COFRADE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3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91" name="CuadroTexto 1"/>
          <p:cNvSpPr/>
          <p:nvPr/>
        </p:nvSpPr>
        <p:spPr>
          <a:xfrm>
            <a:off x="979560" y="718560"/>
            <a:ext cx="10447560" cy="36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libri"/>
              <a:ea typeface="DejaVu Sans"/>
            </a:endParaRPr>
          </a:p>
        </p:txBody>
      </p:sp>
      <p:graphicFrame>
        <p:nvGraphicFramePr>
          <p:cNvPr id="492" name="Tabla 3"/>
          <p:cNvGraphicFramePr/>
          <p:nvPr>
            <p:extLst>
              <p:ext uri="{D42A27DB-BD31-4B8C-83A1-F6EECF244321}">
                <p14:modId xmlns:p14="http://schemas.microsoft.com/office/powerpoint/2010/main" val="1221531967"/>
              </p:ext>
            </p:extLst>
          </p:nvPr>
        </p:nvGraphicFramePr>
        <p:xfrm>
          <a:off x="1417983" y="1"/>
          <a:ext cx="9549776" cy="6858008"/>
        </p:xfrm>
        <a:graphic>
          <a:graphicData uri="http://schemas.openxmlformats.org/drawingml/2006/table">
            <a:tbl>
              <a:tblPr/>
              <a:tblGrid>
                <a:gridCol w="1047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6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8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4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83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1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SALIDA</a:t>
                      </a:r>
                      <a:endParaRPr lang="es-ES" sz="11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TITULAR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VIRGEN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HORA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IGLESIA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AÑO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D.RAMOS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La Entrada de Jesús en Jerusalén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María Santísima del Amor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18,00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TRINIDAD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1925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LUNES S.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Nuestra Señora de Gracia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21,15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MARÍA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1983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Santísimo Cristo de la Pasión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22,30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CLARA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1984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MARTES S.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Nuestra Señora de las Lágrimas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NICOLÁS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2012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Cristo de la Noche Oscura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 err="1">
                          <a:solidFill>
                            <a:schemeClr val="dk1"/>
                          </a:solidFill>
                          <a:latin typeface="Calibri"/>
                        </a:rPr>
                        <a:t>Mª</a:t>
                      </a: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 AUXILIADORA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1966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MIÉRCOLES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Eucarística de la Santa Cena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María Santísima de la Concepción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21,00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NICOLÁS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1954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Jesucristo en su Prendimiento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María Santísima del Auxilio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 err="1">
                          <a:solidFill>
                            <a:schemeClr val="dk1"/>
                          </a:solidFill>
                          <a:latin typeface="Calibri"/>
                        </a:rPr>
                        <a:t>Mª</a:t>
                      </a: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 AUXILIADORA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2001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JUEVES S.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Oración en el Huerto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Nuestra Señora de la Esperanza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11,30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PABLO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1943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Nuestro Señor en la Columna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María Santísima de la Caridad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17,30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ISIDORO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1925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Cristo de la Humildad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Nuestra Señora de la Fe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18,00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PABLO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1913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Cristo de la Buena Muerte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MIGUEL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1980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Nuestro Señor en su Sentencia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María Santísima de las Penas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23,00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TERESA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1990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VIERNES S.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Nuestro Padre Jesús Nazareno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Santísima Virgen de los Dolores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07,00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MARÍA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1577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Padre Jesús de la Caída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María Santísima de la Amargura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10,30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MARÍA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1904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Santísimo Cristo de la Expiración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María Santísima de los Dolores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12,30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LA TRINIDAD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1604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Nuestra Señora de las Angustias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y Descendimiento de Cristo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13,15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ISIDORO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1905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Nuestra Señora de la Soledad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rgbClr val="C00000"/>
                          </a:solidFill>
                          <a:latin typeface="Calibri"/>
                        </a:rPr>
                        <a:t>y María Magdalena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19,15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MILLAN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1554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200" b="1" strike="noStrike" spc="-1">
                        <a:solidFill>
                          <a:srgbClr val="C00000"/>
                        </a:solidFill>
                        <a:latin typeface="Calibri"/>
                        <a:ea typeface="Calibri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MAGNA PROCESIÓN GENERAL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Santo Entierro de Cristo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 y Santo Sepulcro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SANTA MARÍA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1648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65522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DOMINGO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Jesús Resucitado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Nuestra Señora de la Paz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11,00</a:t>
                      </a:r>
                      <a:endParaRPr lang="es-ES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SAN NICOLÁS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2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1906</a:t>
                      </a:r>
                      <a:endParaRPr lang="es-ES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09166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493" name="CuadroTexto 6"/>
          <p:cNvSpPr/>
          <p:nvPr/>
        </p:nvSpPr>
        <p:spPr>
          <a:xfrm>
            <a:off x="384315" y="0"/>
            <a:ext cx="251790" cy="60001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s-ES" sz="32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  <a:ea typeface="DejaVu Sans"/>
              </a:rPr>
              <a:t>SEMANA</a:t>
            </a:r>
          </a:p>
          <a:p>
            <a:pPr algn="ctr" defTabSz="914400">
              <a:lnSpc>
                <a:spcPct val="100000"/>
              </a:lnSpc>
            </a:pPr>
            <a:r>
              <a:rPr lang="es-ES" sz="3200" b="0" strike="noStrike" spc="-1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  <a:ea typeface="DejaVu Sans"/>
              </a:rPr>
              <a:t> SANTA</a:t>
            </a:r>
            <a:endParaRPr lang="es-ES" sz="3200" b="0" strike="noStrike" spc="-1" dirty="0">
              <a:solidFill>
                <a:srgbClr val="000000"/>
              </a:solidFill>
              <a:latin typeface="Bradley Hand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4A7EA09-F160-3C64-C184-42938DD2E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1" y="322437"/>
            <a:ext cx="5747657" cy="62102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EC1036B-DDB2-FCB7-7613-2A5F438E9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94" y="1626148"/>
            <a:ext cx="5451890" cy="394753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FE35C66-E456-32D1-E5C5-BBCAF3B4A6E9}"/>
              </a:ext>
            </a:extLst>
          </p:cNvPr>
          <p:cNvSpPr txBox="1"/>
          <p:nvPr/>
        </p:nvSpPr>
        <p:spPr>
          <a:xfrm>
            <a:off x="6452194" y="5731727"/>
            <a:ext cx="545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BODAS DE ORO DE DON DIEGO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23" name="Tabla 3"/>
          <p:cNvGraphicFramePr/>
          <p:nvPr>
            <p:extLst>
              <p:ext uri="{D42A27DB-BD31-4B8C-83A1-F6EECF244321}">
                <p14:modId xmlns:p14="http://schemas.microsoft.com/office/powerpoint/2010/main" val="2050457323"/>
              </p:ext>
            </p:extLst>
          </p:nvPr>
        </p:nvGraphicFramePr>
        <p:xfrm>
          <a:off x="1775520" y="620640"/>
          <a:ext cx="8569080" cy="6126480"/>
        </p:xfrm>
        <a:graphic>
          <a:graphicData uri="http://schemas.openxmlformats.org/drawingml/2006/table">
            <a:tbl>
              <a:tblPr/>
              <a:tblGrid>
                <a:gridCol w="276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881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260.- Pío XII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(1939-1958)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Eugenio Pacelli.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*Roma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2-3-1876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Elegido el 2-III-1939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Descubrió la tumba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San Pedro.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En 1950 celebró el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XXIV  Año santo (1950)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en el 1952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proclamó el Dogma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la Asunción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De María. </a:t>
                      </a:r>
                      <a:br>
                        <a:rPr sz="1800" dirty="0"/>
                      </a:br>
                      <a:r>
                        <a:rPr lang="es-ES" sz="1800" dirty="0"/>
                        <a:t>+ 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Murió el 9-X-1958.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261.- JUAN XXIII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(1959-1963)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Angelo</a:t>
                      </a: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G. </a:t>
                      </a:r>
                      <a:r>
                        <a:rPr lang="es-ES" sz="1800" b="1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Roncalli</a:t>
                      </a: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*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Sotto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il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Monte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25-XI-1881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Elegido el 28-X-1958,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Inició el 21º Concilio Ecuménico, Vaticano II.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(11-X-1962).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TEMAS: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vida litúrgica,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relaciones sociales,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la Iglesia y el mundo.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sz="1400" dirty="0"/>
                      </a:br>
                      <a:r>
                        <a:rPr lang="es-ES" sz="1400" dirty="0"/>
                        <a:t>+ 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Murió el 3-VI-1963</a:t>
                      </a:r>
                      <a:r>
                        <a:rPr lang="es-ES" sz="14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.  </a:t>
                      </a: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262.- PABLO VI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(1963-1978)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Giovanni </a:t>
                      </a:r>
                      <a:r>
                        <a:rPr lang="es-ES" sz="1800" b="1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B.Montini</a:t>
                      </a: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. *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Brescia 26-IX-1897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Elegido el 21-VI-1963,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</a:t>
                      </a:r>
                      <a:r>
                        <a:rPr lang="es-ES" sz="1800" b="0" strike="noStrike" spc="-1" dirty="0" err="1">
                          <a:solidFill>
                            <a:schemeClr val="lt1"/>
                          </a:solidFill>
                          <a:latin typeface="Calibri"/>
                        </a:rPr>
                        <a:t>Guió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el Concilio Vaticano II en su 2ª etapa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y lo finalizó (8-XII-1965).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 En 1975 celebró el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XXV Año Santo.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1º Papa en viajar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fuera de Europa.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Creó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el Sínodo Episcopal</a:t>
                      </a:r>
                      <a:r>
                        <a:rPr lang="es-ES" sz="1800" b="1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. </a:t>
                      </a:r>
                      <a:br>
                        <a:rPr sz="1800" dirty="0"/>
                      </a:br>
                      <a:r>
                        <a:rPr lang="es-ES" sz="1800" dirty="0"/>
                        <a:t>+ </a:t>
                      </a:r>
                      <a:r>
                        <a:rPr lang="es-ES" sz="1800" b="0" strike="noStrike" spc="-1" dirty="0">
                          <a:solidFill>
                            <a:schemeClr val="lt1"/>
                          </a:solidFill>
                          <a:latin typeface="Calibri"/>
                        </a:rPr>
                        <a:t>Murió el 6-VIII-1978. </a:t>
                      </a:r>
                      <a:endParaRPr lang="es-E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4" name="CuadroTexto 2"/>
          <p:cNvSpPr/>
          <p:nvPr/>
        </p:nvSpPr>
        <p:spPr>
          <a:xfrm>
            <a:off x="4974840" y="110880"/>
            <a:ext cx="25963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2400" b="0" strike="noStrike" spc="-1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ÚLTIMOS PAPAS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5" name="Imagen 3"/>
          <p:cNvPicPr/>
          <p:nvPr/>
        </p:nvPicPr>
        <p:blipFill>
          <a:blip r:embed="rId3"/>
          <a:stretch/>
        </p:blipFill>
        <p:spPr>
          <a:xfrm>
            <a:off x="2630520" y="790920"/>
            <a:ext cx="1046880" cy="1359720"/>
          </a:xfrm>
          <a:prstGeom prst="rect">
            <a:avLst/>
          </a:prstGeom>
          <a:ln w="0">
            <a:noFill/>
          </a:ln>
        </p:spPr>
      </p:pic>
      <p:pic>
        <p:nvPicPr>
          <p:cNvPr id="526" name="Imagen 5"/>
          <p:cNvPicPr/>
          <p:nvPr/>
        </p:nvPicPr>
        <p:blipFill>
          <a:blip r:embed="rId4"/>
          <a:srcRect b="24553"/>
          <a:stretch/>
        </p:blipFill>
        <p:spPr>
          <a:xfrm>
            <a:off x="5306400" y="790920"/>
            <a:ext cx="1212840" cy="1302480"/>
          </a:xfrm>
          <a:prstGeom prst="rect">
            <a:avLst/>
          </a:prstGeom>
          <a:ln w="0">
            <a:noFill/>
          </a:ln>
        </p:spPr>
      </p:pic>
      <p:pic>
        <p:nvPicPr>
          <p:cNvPr id="527" name="Imagen 6"/>
          <p:cNvPicPr/>
          <p:nvPr/>
        </p:nvPicPr>
        <p:blipFill>
          <a:blip r:embed="rId5"/>
          <a:srcRect l="14400" t="5902" r="22618" b="29004"/>
          <a:stretch/>
        </p:blipFill>
        <p:spPr>
          <a:xfrm>
            <a:off x="8447040" y="764640"/>
            <a:ext cx="914040" cy="134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29" name="Tabla 3"/>
          <p:cNvGraphicFramePr/>
          <p:nvPr/>
        </p:nvGraphicFramePr>
        <p:xfrm>
          <a:off x="1775520" y="0"/>
          <a:ext cx="8569080" cy="6675120"/>
        </p:xfrm>
        <a:graphic>
          <a:graphicData uri="http://schemas.openxmlformats.org/drawingml/2006/table">
            <a:tbl>
              <a:tblPr/>
              <a:tblGrid>
                <a:gridCol w="276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936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263.- JUAN PABLO 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(1978)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Albino Luciani.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 </a:t>
                      </a: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 Belluno 17-X-1912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Elegido el 26-VIII-1978, Murió el 28-IX-1978.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Fue el primer Papa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con doble nombre.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No quiso la ceremonia de la coronación.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Reinó 33 días: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murió de infarto.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Se le llamó el Papa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la sonrisa</a:t>
                      </a: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.</a:t>
                      </a:r>
                      <a:br>
                        <a:rPr sz="1800"/>
                      </a:b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264.- JUAN PABLO II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(1978-2005).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Karol Wojtyla.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5840" indent="-285840" algn="ctr" defTabSz="91440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Polonia 18-V-1920. Elegido 16-X-1978 Murió 2-IV-2005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Opositor  del comunismo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Y del capitalismo.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 13-V-1981 fue herido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la Plaza de San Pedro.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gran popularidad entre los jóvenes, para los que creó la Jornada Mundial de la Juventud.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265.- BENEDICTO XVI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(2005-2013).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Joseph Ratzinger.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*Alemania 16-IV-1927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Elegido 19-IV-2005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Murió 31-XII-2022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Primer papa en 700 años que renunció 28-II-2013.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Gran intelectual luchó contra el relativismo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y puso especial énfasis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la purificación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 la Iglesia.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30" name="Imagen 2"/>
          <p:cNvPicPr/>
          <p:nvPr/>
        </p:nvPicPr>
        <p:blipFill>
          <a:blip r:embed="rId3"/>
          <a:stretch/>
        </p:blipFill>
        <p:spPr>
          <a:xfrm>
            <a:off x="2381400" y="255600"/>
            <a:ext cx="1338120" cy="1951560"/>
          </a:xfrm>
          <a:prstGeom prst="rect">
            <a:avLst/>
          </a:prstGeom>
          <a:ln w="0">
            <a:noFill/>
          </a:ln>
        </p:spPr>
      </p:pic>
      <p:pic>
        <p:nvPicPr>
          <p:cNvPr id="531" name="Imagen 3"/>
          <p:cNvPicPr/>
          <p:nvPr/>
        </p:nvPicPr>
        <p:blipFill>
          <a:blip r:embed="rId4"/>
          <a:stretch/>
        </p:blipFill>
        <p:spPr>
          <a:xfrm>
            <a:off x="5231880" y="332640"/>
            <a:ext cx="1338120" cy="1797480"/>
          </a:xfrm>
          <a:prstGeom prst="rect">
            <a:avLst/>
          </a:prstGeom>
          <a:ln w="0">
            <a:noFill/>
          </a:ln>
        </p:spPr>
      </p:pic>
      <p:pic>
        <p:nvPicPr>
          <p:cNvPr id="532" name="Imagen 5"/>
          <p:cNvPicPr/>
          <p:nvPr/>
        </p:nvPicPr>
        <p:blipFill>
          <a:blip r:embed="rId5"/>
          <a:stretch/>
        </p:blipFill>
        <p:spPr>
          <a:xfrm flipH="1">
            <a:off x="8254080" y="332640"/>
            <a:ext cx="1338120" cy="179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34" name="Tabla 3"/>
          <p:cNvGraphicFramePr/>
          <p:nvPr/>
        </p:nvGraphicFramePr>
        <p:xfrm>
          <a:off x="1847520" y="116640"/>
          <a:ext cx="8533080" cy="6592680"/>
        </p:xfrm>
        <a:graphic>
          <a:graphicData uri="http://schemas.openxmlformats.org/drawingml/2006/table">
            <a:tbl>
              <a:tblPr/>
              <a:tblGrid>
                <a:gridCol w="274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1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26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Primer Papa Americano.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Hijo de emigrantes italianos. Su padre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Mario, ferroviario,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y su madre Regina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tuvieron 5 hijos,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él era el mayor.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Tuvo una estrecha relación con su abuela Rosa Vasallo,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que influyó mucho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 su vida y en su fe.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Técnico Químico,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Inició la carrera eclesiástica en el Seminario Diocesano.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Después entró en la Compañía de Jesús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Nunca olvidó 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sus raíces: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“Mi gente es pobre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y yo soy uno de ellos</a:t>
                      </a:r>
                      <a:r>
                        <a:rPr lang="es-ES" sz="14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”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266.- </a:t>
                      </a:r>
                      <a:r>
                        <a:rPr lang="es-ES" sz="1800" b="1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FRANCISCO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13-3- 2013.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Jorge Mario Bergoglio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*Buenos Aires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17-XII- 1936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Bautizado 25-XII-1936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Jesuita 11- III-1958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Sacerdote 13-XII- 1969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Alcalá Henares 1970-71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Provincial Jesuitas 1973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Alemania 1986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Obispo 27-VI-1992.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Arzobispo Buenos Aires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28-II- 1998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Cardenal 21-2-2001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PAPA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endParaRPr lang="es-E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ENCICLICAS: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Lumen Fidei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29-VI-2013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Laudato si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24-V- 2015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Fratellí tutti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3-X-2020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Dilexit nos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24.X.2024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CELEBRACIÓN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DEL SINODO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Octubre 2023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Octubre 2024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AÑO JUBILAR 27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24-XII-2024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6-I-2026</a:t>
                      </a:r>
                      <a:endParaRPr lang="es-E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35" name="Imagen 2"/>
          <p:cNvPicPr/>
          <p:nvPr/>
        </p:nvPicPr>
        <p:blipFill>
          <a:blip r:embed="rId3"/>
          <a:stretch/>
        </p:blipFill>
        <p:spPr>
          <a:xfrm>
            <a:off x="5474880" y="116640"/>
            <a:ext cx="1239120" cy="187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5052</TotalTime>
  <Words>23115</Words>
  <Application>Microsoft Macintosh PowerPoint</Application>
  <PresentationFormat>Panorámica</PresentationFormat>
  <Paragraphs>3443</Paragraphs>
  <Slides>103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103</vt:i4>
      </vt:variant>
    </vt:vector>
  </HeadingPairs>
  <TitlesOfParts>
    <vt:vector size="117" baseType="lpstr">
      <vt:lpstr>ACaslonPro</vt:lpstr>
      <vt:lpstr>Arial</vt:lpstr>
      <vt:lpstr>Arial</vt:lpstr>
      <vt:lpstr>Bradley Hand</vt:lpstr>
      <vt:lpstr>Calibri</vt:lpstr>
      <vt:lpstr>Desdemona</vt:lpstr>
      <vt:lpstr>Papyrus</vt:lpstr>
      <vt:lpstr>Segoe UI</vt:lpstr>
      <vt:lpstr>Symbol</vt:lpstr>
      <vt:lpstr>Times New Roman</vt:lpstr>
      <vt:lpstr>Tw Cen MT</vt:lpstr>
      <vt:lpstr>Wingdings</vt:lpstr>
      <vt:lpstr>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dc:description/>
  <cp:lastModifiedBy>Microsoft Office User</cp:lastModifiedBy>
  <cp:revision>194</cp:revision>
  <dcterms:created xsi:type="dcterms:W3CDTF">2025-02-09T20:26:34Z</dcterms:created>
  <dcterms:modified xsi:type="dcterms:W3CDTF">2025-03-16T15:29:30Z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1</vt:r8>
  </property>
  <property fmtid="{D5CDD505-2E9C-101B-9397-08002B2CF9AE}" pid="3" name="Notes">
    <vt:r8>2</vt:r8>
  </property>
  <property fmtid="{D5CDD505-2E9C-101B-9397-08002B2CF9AE}" pid="4" name="PresentationFormat">
    <vt:lpwstr>Panorámica</vt:lpwstr>
  </property>
  <property fmtid="{D5CDD505-2E9C-101B-9397-08002B2CF9AE}" pid="5" name="Slides">
    <vt:r8>112</vt:r8>
  </property>
</Properties>
</file>